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handoutMasterIdLst>
    <p:handoutMasterId r:id="rId49"/>
  </p:handoutMasterIdLst>
  <p:sldIdLst>
    <p:sldId id="256" r:id="rId3"/>
    <p:sldId id="294" r:id="rId4"/>
    <p:sldId id="295" r:id="rId5"/>
    <p:sldId id="280" r:id="rId6"/>
    <p:sldId id="289" r:id="rId7"/>
    <p:sldId id="269" r:id="rId8"/>
    <p:sldId id="270" r:id="rId9"/>
    <p:sldId id="271" r:id="rId10"/>
    <p:sldId id="260" r:id="rId11"/>
    <p:sldId id="259" r:id="rId12"/>
    <p:sldId id="258" r:id="rId13"/>
    <p:sldId id="262" r:id="rId14"/>
    <p:sldId id="261" r:id="rId15"/>
    <p:sldId id="264" r:id="rId16"/>
    <p:sldId id="263" r:id="rId17"/>
    <p:sldId id="257" r:id="rId18"/>
    <p:sldId id="265" r:id="rId19"/>
    <p:sldId id="266" r:id="rId20"/>
    <p:sldId id="267" r:id="rId21"/>
    <p:sldId id="268" r:id="rId22"/>
    <p:sldId id="29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7" r:id="rId32"/>
    <p:sldId id="296" r:id="rId33"/>
    <p:sldId id="298" r:id="rId34"/>
    <p:sldId id="300" r:id="rId35"/>
    <p:sldId id="299" r:id="rId36"/>
    <p:sldId id="301" r:id="rId37"/>
    <p:sldId id="303" r:id="rId38"/>
    <p:sldId id="302" r:id="rId39"/>
    <p:sldId id="304" r:id="rId40"/>
    <p:sldId id="305" r:id="rId41"/>
    <p:sldId id="306" r:id="rId42"/>
    <p:sldId id="307" r:id="rId43"/>
    <p:sldId id="308" r:id="rId44"/>
    <p:sldId id="310" r:id="rId45"/>
    <p:sldId id="291" r:id="rId46"/>
    <p:sldId id="292" r:id="rId47"/>
    <p:sldId id="29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A2A"/>
    <a:srgbClr val="855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F0C7DA-9AAC-4E47-B183-6DD9B8BD1D0B}" v="2" dt="2025-05-29T23:11:33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7" autoAdjust="0"/>
    <p:restoredTop sz="94595"/>
  </p:normalViewPr>
  <p:slideViewPr>
    <p:cSldViewPr snapToGrid="0">
      <p:cViewPr>
        <p:scale>
          <a:sx n="71" d="100"/>
          <a:sy n="71" d="100"/>
        </p:scale>
        <p:origin x="37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i Amlani" userId="e3a61f1b2f10c64a" providerId="LiveId" clId="{E3F0C7DA-9AAC-4E47-B183-6DD9B8BD1D0B}"/>
    <pc:docChg chg="undo custSel addSld delSld modSld">
      <pc:chgData name="Tanvi Amlani" userId="e3a61f1b2f10c64a" providerId="LiveId" clId="{E3F0C7DA-9AAC-4E47-B183-6DD9B8BD1D0B}" dt="2025-05-29T23:24:37.237" v="15" actId="1076"/>
      <pc:docMkLst>
        <pc:docMk/>
      </pc:docMkLst>
      <pc:sldChg chg="new del">
        <pc:chgData name="Tanvi Amlani" userId="e3a61f1b2f10c64a" providerId="LiveId" clId="{E3F0C7DA-9AAC-4E47-B183-6DD9B8BD1D0B}" dt="2025-05-29T23:11:22.907" v="4" actId="47"/>
        <pc:sldMkLst>
          <pc:docMk/>
          <pc:sldMk cId="3804237012" sldId="309"/>
        </pc:sldMkLst>
      </pc:sldChg>
      <pc:sldChg chg="addSp delSp modSp add mod setBg delDesignElem">
        <pc:chgData name="Tanvi Amlani" userId="e3a61f1b2f10c64a" providerId="LiveId" clId="{E3F0C7DA-9AAC-4E47-B183-6DD9B8BD1D0B}" dt="2025-05-29T23:24:37.237" v="15" actId="1076"/>
        <pc:sldMkLst>
          <pc:docMk/>
          <pc:sldMk cId="56673107" sldId="310"/>
        </pc:sldMkLst>
        <pc:spChg chg="mod">
          <ac:chgData name="Tanvi Amlani" userId="e3a61f1b2f10c64a" providerId="LiveId" clId="{E3F0C7DA-9AAC-4E47-B183-6DD9B8BD1D0B}" dt="2025-05-29T23:11:44.844" v="10" actId="26606"/>
          <ac:spMkLst>
            <pc:docMk/>
            <pc:sldMk cId="56673107" sldId="310"/>
            <ac:spMk id="6" creationId="{42CFB61E-D91F-6F86-DAC6-13B922FA3802}"/>
          </ac:spMkLst>
        </pc:spChg>
        <pc:spChg chg="add del">
          <ac:chgData name="Tanvi Amlani" userId="e3a61f1b2f10c64a" providerId="LiveId" clId="{E3F0C7DA-9AAC-4E47-B183-6DD9B8BD1D0B}" dt="2025-05-29T23:11:44.838" v="9" actId="26606"/>
          <ac:spMkLst>
            <pc:docMk/>
            <pc:sldMk cId="56673107" sldId="310"/>
            <ac:spMk id="11" creationId="{D4771268-CB57-404A-9271-370EB28F6090}"/>
          </ac:spMkLst>
        </pc:spChg>
        <pc:spChg chg="add">
          <ac:chgData name="Tanvi Amlani" userId="e3a61f1b2f10c64a" providerId="LiveId" clId="{E3F0C7DA-9AAC-4E47-B183-6DD9B8BD1D0B}" dt="2025-05-29T23:11:44.844" v="10" actId="26606"/>
          <ac:spMkLst>
            <pc:docMk/>
            <pc:sldMk cId="56673107" sldId="310"/>
            <ac:spMk id="13" creationId="{047C8CCB-F95D-4249-92DD-651249D3535A}"/>
          </ac:spMkLst>
        </pc:spChg>
        <pc:spChg chg="add">
          <ac:chgData name="Tanvi Amlani" userId="e3a61f1b2f10c64a" providerId="LiveId" clId="{E3F0C7DA-9AAC-4E47-B183-6DD9B8BD1D0B}" dt="2025-05-29T23:11:44.844" v="10" actId="26606"/>
          <ac:spMkLst>
            <pc:docMk/>
            <pc:sldMk cId="56673107" sldId="310"/>
            <ac:spMk id="14" creationId="{6753252F-4873-4F63-801D-CC719279A7D5}"/>
          </ac:spMkLst>
        </pc:spChg>
        <pc:spChg chg="del">
          <ac:chgData name="Tanvi Amlani" userId="e3a61f1b2f10c64a" providerId="LiveId" clId="{E3F0C7DA-9AAC-4E47-B183-6DD9B8BD1D0B}" dt="2025-05-29T23:11:13.404" v="2"/>
          <ac:spMkLst>
            <pc:docMk/>
            <pc:sldMk cId="56673107" sldId="310"/>
            <ac:spMk id="21" creationId="{138BFFFB-8306-BCF4-0DEF-80F00EEF907D}"/>
          </ac:spMkLst>
        </pc:spChg>
        <pc:spChg chg="del">
          <ac:chgData name="Tanvi Amlani" userId="e3a61f1b2f10c64a" providerId="LiveId" clId="{E3F0C7DA-9AAC-4E47-B183-6DD9B8BD1D0B}" dt="2025-05-29T23:11:13.404" v="2"/>
          <ac:spMkLst>
            <pc:docMk/>
            <pc:sldMk cId="56673107" sldId="310"/>
            <ac:spMk id="23" creationId="{A26FB3E0-042D-E5D3-1780-E4A2BF4ADCF4}"/>
          </ac:spMkLst>
        </pc:spChg>
        <pc:spChg chg="del">
          <ac:chgData name="Tanvi Amlani" userId="e3a61f1b2f10c64a" providerId="LiveId" clId="{E3F0C7DA-9AAC-4E47-B183-6DD9B8BD1D0B}" dt="2025-05-29T23:11:13.404" v="2"/>
          <ac:spMkLst>
            <pc:docMk/>
            <pc:sldMk cId="56673107" sldId="310"/>
            <ac:spMk id="25" creationId="{3D566A42-5596-F473-90B2-9AD7A2B102BD}"/>
          </ac:spMkLst>
        </pc:spChg>
        <pc:spChg chg="del">
          <ac:chgData name="Tanvi Amlani" userId="e3a61f1b2f10c64a" providerId="LiveId" clId="{E3F0C7DA-9AAC-4E47-B183-6DD9B8BD1D0B}" dt="2025-05-29T23:11:13.404" v="2"/>
          <ac:spMkLst>
            <pc:docMk/>
            <pc:sldMk cId="56673107" sldId="310"/>
            <ac:spMk id="27" creationId="{9772B8F9-097D-AD49-07AF-94493924110A}"/>
          </ac:spMkLst>
        </pc:spChg>
        <pc:spChg chg="del">
          <ac:chgData name="Tanvi Amlani" userId="e3a61f1b2f10c64a" providerId="LiveId" clId="{E3F0C7DA-9AAC-4E47-B183-6DD9B8BD1D0B}" dt="2025-05-29T23:11:13.404" v="2"/>
          <ac:spMkLst>
            <pc:docMk/>
            <pc:sldMk cId="56673107" sldId="310"/>
            <ac:spMk id="29" creationId="{DB8FA4C0-5A93-EE54-B5C8-97E3D7D535F9}"/>
          </ac:spMkLst>
        </pc:spChg>
        <pc:picChg chg="del">
          <ac:chgData name="Tanvi Amlani" userId="e3a61f1b2f10c64a" providerId="LiveId" clId="{E3F0C7DA-9AAC-4E47-B183-6DD9B8BD1D0B}" dt="2025-05-29T23:11:20.470" v="3" actId="478"/>
          <ac:picMkLst>
            <pc:docMk/>
            <pc:sldMk cId="56673107" sldId="310"/>
            <ac:picMk id="3" creationId="{B375393A-F0BD-45F3-0D7E-BB1A7C2D1724}"/>
          </ac:picMkLst>
        </pc:picChg>
        <pc:picChg chg="add mod">
          <ac:chgData name="Tanvi Amlani" userId="e3a61f1b2f10c64a" providerId="LiveId" clId="{E3F0C7DA-9AAC-4E47-B183-6DD9B8BD1D0B}" dt="2025-05-29T23:24:37.237" v="15" actId="1076"/>
          <ac:picMkLst>
            <pc:docMk/>
            <pc:sldMk cId="56673107" sldId="310"/>
            <ac:picMk id="4" creationId="{D9BAF76C-7AE5-BBAD-91DD-62604EA16CE7}"/>
          </ac:picMkLst>
        </pc:picChg>
      </pc:sldChg>
    </pc:docChg>
  </pc:docChgLst>
  <pc:docChgLst>
    <pc:chgData name="Tanvi Amlani" userId="e3a61f1b2f10c64a" providerId="LiveId" clId="{92CF0E7C-DA9A-4210-B72F-7095C04A03A0}"/>
    <pc:docChg chg="undo redo custSel addSld delSld modSld sldOrd">
      <pc:chgData name="Tanvi Amlani" userId="e3a61f1b2f10c64a" providerId="LiveId" clId="{92CF0E7C-DA9A-4210-B72F-7095C04A03A0}" dt="2024-12-14T23:53:20.473" v="556" actId="1036"/>
      <pc:docMkLst>
        <pc:docMk/>
      </pc:docMkLst>
      <pc:sldChg chg="modSp mod">
        <pc:chgData name="Tanvi Amlani" userId="e3a61f1b2f10c64a" providerId="LiveId" clId="{92CF0E7C-DA9A-4210-B72F-7095C04A03A0}" dt="2024-12-11T20:34:26.234" v="547" actId="1036"/>
        <pc:sldMkLst>
          <pc:docMk/>
          <pc:sldMk cId="2246887836" sldId="259"/>
        </pc:sldMkLst>
      </pc:sldChg>
      <pc:sldChg chg="modSp mod">
        <pc:chgData name="Tanvi Amlani" userId="e3a61f1b2f10c64a" providerId="LiveId" clId="{92CF0E7C-DA9A-4210-B72F-7095C04A03A0}" dt="2024-12-11T16:46:20.317" v="209" actId="1440"/>
        <pc:sldMkLst>
          <pc:docMk/>
          <pc:sldMk cId="877690130" sldId="281"/>
        </pc:sldMkLst>
      </pc:sldChg>
      <pc:sldChg chg="modSp mod">
        <pc:chgData name="Tanvi Amlani" userId="e3a61f1b2f10c64a" providerId="LiveId" clId="{92CF0E7C-DA9A-4210-B72F-7095C04A03A0}" dt="2024-12-11T16:46:13.631" v="207" actId="1440"/>
        <pc:sldMkLst>
          <pc:docMk/>
          <pc:sldMk cId="64296899" sldId="282"/>
        </pc:sldMkLst>
      </pc:sldChg>
      <pc:sldChg chg="modSp mod">
        <pc:chgData name="Tanvi Amlani" userId="e3a61f1b2f10c64a" providerId="LiveId" clId="{92CF0E7C-DA9A-4210-B72F-7095C04A03A0}" dt="2024-12-11T16:46:02.081" v="205" actId="14100"/>
        <pc:sldMkLst>
          <pc:docMk/>
          <pc:sldMk cId="1895506779" sldId="283"/>
        </pc:sldMkLst>
      </pc:sldChg>
      <pc:sldChg chg="modSp mod">
        <pc:chgData name="Tanvi Amlani" userId="e3a61f1b2f10c64a" providerId="LiveId" clId="{92CF0E7C-DA9A-4210-B72F-7095C04A03A0}" dt="2024-12-11T16:45:35.958" v="201" actId="14100"/>
        <pc:sldMkLst>
          <pc:docMk/>
          <pc:sldMk cId="2973601054" sldId="284"/>
        </pc:sldMkLst>
      </pc:sldChg>
      <pc:sldChg chg="modSp mod">
        <pc:chgData name="Tanvi Amlani" userId="e3a61f1b2f10c64a" providerId="LiveId" clId="{92CF0E7C-DA9A-4210-B72F-7095C04A03A0}" dt="2024-12-11T16:44:57.201" v="195" actId="14100"/>
        <pc:sldMkLst>
          <pc:docMk/>
          <pc:sldMk cId="338283375" sldId="285"/>
        </pc:sldMkLst>
      </pc:sldChg>
      <pc:sldChg chg="modSp mod">
        <pc:chgData name="Tanvi Amlani" userId="e3a61f1b2f10c64a" providerId="LiveId" clId="{92CF0E7C-DA9A-4210-B72F-7095C04A03A0}" dt="2024-12-11T16:44:35.173" v="189" actId="14100"/>
        <pc:sldMkLst>
          <pc:docMk/>
          <pc:sldMk cId="716764583" sldId="286"/>
        </pc:sldMkLst>
      </pc:sldChg>
      <pc:sldChg chg="modSp mod">
        <pc:chgData name="Tanvi Amlani" userId="e3a61f1b2f10c64a" providerId="LiveId" clId="{92CF0E7C-DA9A-4210-B72F-7095C04A03A0}" dt="2024-12-11T16:44:17.343" v="184" actId="1440"/>
        <pc:sldMkLst>
          <pc:docMk/>
          <pc:sldMk cId="589967457" sldId="287"/>
        </pc:sldMkLst>
      </pc:sldChg>
      <pc:sldChg chg="modSp mod">
        <pc:chgData name="Tanvi Amlani" userId="e3a61f1b2f10c64a" providerId="LiveId" clId="{92CF0E7C-DA9A-4210-B72F-7095C04A03A0}" dt="2024-12-11T16:44:05.759" v="180" actId="1440"/>
        <pc:sldMkLst>
          <pc:docMk/>
          <pc:sldMk cId="1564007937" sldId="288"/>
        </pc:sldMkLst>
      </pc:sldChg>
      <pc:sldChg chg="addSp delSp modSp mod ord">
        <pc:chgData name="Tanvi Amlani" userId="e3a61f1b2f10c64a" providerId="LiveId" clId="{92CF0E7C-DA9A-4210-B72F-7095C04A03A0}" dt="2024-12-11T20:34:37.119" v="549" actId="20578"/>
        <pc:sldMkLst>
          <pc:docMk/>
          <pc:sldMk cId="1081410163" sldId="294"/>
        </pc:sldMkLst>
      </pc:sldChg>
      <pc:sldChg chg="modSp mod">
        <pc:chgData name="Tanvi Amlani" userId="e3a61f1b2f10c64a" providerId="LiveId" clId="{92CF0E7C-DA9A-4210-B72F-7095C04A03A0}" dt="2024-12-11T16:43:31.264" v="178" actId="1440"/>
        <pc:sldMkLst>
          <pc:docMk/>
          <pc:sldMk cId="866282930" sldId="296"/>
        </pc:sldMkLst>
      </pc:sldChg>
      <pc:sldChg chg="modSp mod">
        <pc:chgData name="Tanvi Amlani" userId="e3a61f1b2f10c64a" providerId="LiveId" clId="{92CF0E7C-DA9A-4210-B72F-7095C04A03A0}" dt="2024-12-11T16:43:37.590" v="179" actId="1440"/>
        <pc:sldMkLst>
          <pc:docMk/>
          <pc:sldMk cId="992808929" sldId="297"/>
        </pc:sldMkLst>
      </pc:sldChg>
      <pc:sldChg chg="modSp mod">
        <pc:chgData name="Tanvi Amlani" userId="e3a61f1b2f10c64a" providerId="LiveId" clId="{92CF0E7C-DA9A-4210-B72F-7095C04A03A0}" dt="2024-12-11T16:43:19.360" v="177" actId="1440"/>
        <pc:sldMkLst>
          <pc:docMk/>
          <pc:sldMk cId="2680463395" sldId="298"/>
        </pc:sldMkLst>
      </pc:sldChg>
      <pc:sldChg chg="new del">
        <pc:chgData name="Tanvi Amlani" userId="e3a61f1b2f10c64a" providerId="LiveId" clId="{92CF0E7C-DA9A-4210-B72F-7095C04A03A0}" dt="2024-12-11T16:17:00.492" v="1" actId="47"/>
        <pc:sldMkLst>
          <pc:docMk/>
          <pc:sldMk cId="1276991999" sldId="299"/>
        </pc:sldMkLst>
      </pc:sldChg>
      <pc:sldChg chg="addSp delSp modSp mod ord">
        <pc:chgData name="Tanvi Amlani" userId="e3a61f1b2f10c64a" providerId="LiveId" clId="{92CF0E7C-DA9A-4210-B72F-7095C04A03A0}" dt="2024-12-11T16:56:02.986" v="316" actId="20577"/>
        <pc:sldMkLst>
          <pc:docMk/>
          <pc:sldMk cId="1529109881" sldId="299"/>
        </pc:sldMkLst>
      </pc:sldChg>
      <pc:sldChg chg="addSp delSp modSp mod">
        <pc:chgData name="Tanvi Amlani" userId="e3a61f1b2f10c64a" providerId="LiveId" clId="{92CF0E7C-DA9A-4210-B72F-7095C04A03A0}" dt="2024-12-11T16:50:18.012" v="257" actId="14100"/>
        <pc:sldMkLst>
          <pc:docMk/>
          <pc:sldMk cId="332498032" sldId="300"/>
        </pc:sldMkLst>
      </pc:sldChg>
      <pc:sldChg chg="del delDesignElem">
        <pc:chgData name="Tanvi Amlani" userId="e3a61f1b2f10c64a" providerId="LiveId" clId="{92CF0E7C-DA9A-4210-B72F-7095C04A03A0}" dt="2024-12-11T16:29:47.072" v="45" actId="47"/>
        <pc:sldMkLst>
          <pc:docMk/>
          <pc:sldMk cId="1122313730" sldId="300"/>
        </pc:sldMkLst>
      </pc:sldChg>
      <pc:sldChg chg="del delDesignElem">
        <pc:chgData name="Tanvi Amlani" userId="e3a61f1b2f10c64a" providerId="LiveId" clId="{92CF0E7C-DA9A-4210-B72F-7095C04A03A0}" dt="2024-12-11T16:30:02.645" v="47" actId="47"/>
        <pc:sldMkLst>
          <pc:docMk/>
          <pc:sldMk cId="3256570540" sldId="300"/>
        </pc:sldMkLst>
      </pc:sldChg>
      <pc:sldChg chg="delSp add del setBg delDesignElem">
        <pc:chgData name="Tanvi Amlani" userId="e3a61f1b2f10c64a" providerId="LiveId" clId="{92CF0E7C-DA9A-4210-B72F-7095C04A03A0}" dt="2024-12-11T16:50:33.024" v="260" actId="47"/>
        <pc:sldMkLst>
          <pc:docMk/>
          <pc:sldMk cId="558286105" sldId="301"/>
        </pc:sldMkLst>
      </pc:sldChg>
      <pc:sldChg chg="addSp delSp modSp mod ord">
        <pc:chgData name="Tanvi Amlani" userId="e3a61f1b2f10c64a" providerId="LiveId" clId="{92CF0E7C-DA9A-4210-B72F-7095C04A03A0}" dt="2024-12-14T23:53:20.473" v="556" actId="1036"/>
        <pc:sldMkLst>
          <pc:docMk/>
          <pc:sldMk cId="3435674105" sldId="301"/>
        </pc:sldMkLst>
      </pc:sldChg>
      <pc:sldChg chg="addSp delSp modSp mod ord">
        <pc:chgData name="Tanvi Amlani" userId="e3a61f1b2f10c64a" providerId="LiveId" clId="{92CF0E7C-DA9A-4210-B72F-7095C04A03A0}" dt="2024-12-11T19:47:08.839" v="459"/>
        <pc:sldMkLst>
          <pc:docMk/>
          <pc:sldMk cId="140413351" sldId="302"/>
        </pc:sldMkLst>
      </pc:sldChg>
      <pc:sldChg chg="addSp delSp modSp mod ord">
        <pc:chgData name="Tanvi Amlani" userId="e3a61f1b2f10c64a" providerId="LiveId" clId="{92CF0E7C-DA9A-4210-B72F-7095C04A03A0}" dt="2024-12-11T17:33:14.888" v="432"/>
        <pc:sldMkLst>
          <pc:docMk/>
          <pc:sldMk cId="3778030708" sldId="303"/>
        </pc:sldMkLst>
      </pc:sldChg>
      <pc:sldChg chg="addSp delSp modSp mod">
        <pc:chgData name="Tanvi Amlani" userId="e3a61f1b2f10c64a" providerId="LiveId" clId="{92CF0E7C-DA9A-4210-B72F-7095C04A03A0}" dt="2024-12-11T19:46:57.922" v="457" actId="20577"/>
        <pc:sldMkLst>
          <pc:docMk/>
          <pc:sldMk cId="763436350" sldId="304"/>
        </pc:sldMkLst>
      </pc:sldChg>
      <pc:sldChg chg="addSp delSp modSp mod">
        <pc:chgData name="Tanvi Amlani" userId="e3a61f1b2f10c64a" providerId="LiveId" clId="{92CF0E7C-DA9A-4210-B72F-7095C04A03A0}" dt="2024-12-11T19:47:53.531" v="467" actId="14100"/>
        <pc:sldMkLst>
          <pc:docMk/>
          <pc:sldMk cId="4119983122" sldId="305"/>
        </pc:sldMkLst>
      </pc:sldChg>
      <pc:sldChg chg="addSp delSp modSp mod">
        <pc:chgData name="Tanvi Amlani" userId="e3a61f1b2f10c64a" providerId="LiveId" clId="{92CF0E7C-DA9A-4210-B72F-7095C04A03A0}" dt="2024-12-11T19:50:41.665" v="485" actId="27636"/>
        <pc:sldMkLst>
          <pc:docMk/>
          <pc:sldMk cId="2601820739" sldId="306"/>
        </pc:sldMkLst>
      </pc:sldChg>
      <pc:sldChg chg="addSp delSp modSp mod">
        <pc:chgData name="Tanvi Amlani" userId="e3a61f1b2f10c64a" providerId="LiveId" clId="{92CF0E7C-DA9A-4210-B72F-7095C04A03A0}" dt="2024-12-11T19:57:08.209" v="531" actId="14100"/>
        <pc:sldMkLst>
          <pc:docMk/>
          <pc:sldMk cId="2542629582" sldId="307"/>
        </pc:sldMkLst>
      </pc:sldChg>
      <pc:sldChg chg="addSp delSp modSp mod">
        <pc:chgData name="Tanvi Amlani" userId="e3a61f1b2f10c64a" providerId="LiveId" clId="{92CF0E7C-DA9A-4210-B72F-7095C04A03A0}" dt="2024-12-11T19:56:41.594" v="522" actId="27636"/>
        <pc:sldMkLst>
          <pc:docMk/>
          <pc:sldMk cId="3277815904" sldId="308"/>
        </pc:sldMkLst>
      </pc:sldChg>
      <pc:sldChg chg="new del">
        <pc:chgData name="Tanvi Amlani" userId="e3a61f1b2f10c64a" providerId="LiveId" clId="{92CF0E7C-DA9A-4210-B72F-7095C04A03A0}" dt="2024-12-11T22:48:20.015" v="551" actId="47"/>
        <pc:sldMkLst>
          <pc:docMk/>
          <pc:sldMk cId="2789067804" sldId="30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182167-2E79-4C6F-B9A8-AB7CDFE8CD8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5F4265-45C2-4172-AD95-E5D71376F72E}">
      <dgm:prSet/>
      <dgm:spPr/>
      <dgm:t>
        <a:bodyPr/>
        <a:lstStyle/>
        <a:p>
          <a:r>
            <a:rPr lang="en-US" b="1"/>
            <a:t>Scalability</a:t>
          </a:r>
          <a:endParaRPr lang="en-US"/>
        </a:p>
      </dgm:t>
    </dgm:pt>
    <dgm:pt modelId="{1A2174EB-82FE-48EF-A1C3-D0833F56672B}" type="parTrans" cxnId="{03E86D73-4DFD-4AB3-A437-225A60945836}">
      <dgm:prSet/>
      <dgm:spPr/>
      <dgm:t>
        <a:bodyPr/>
        <a:lstStyle/>
        <a:p>
          <a:endParaRPr lang="en-US"/>
        </a:p>
      </dgm:t>
    </dgm:pt>
    <dgm:pt modelId="{94E287E9-E8FF-4716-8E10-73CF45BCA7A7}" type="sibTrans" cxnId="{03E86D73-4DFD-4AB3-A437-225A60945836}">
      <dgm:prSet/>
      <dgm:spPr/>
      <dgm:t>
        <a:bodyPr/>
        <a:lstStyle/>
        <a:p>
          <a:endParaRPr lang="en-US"/>
        </a:p>
      </dgm:t>
    </dgm:pt>
    <dgm:pt modelId="{B02A9FAE-4FDC-4A0F-A3D0-506E4495584B}">
      <dgm:prSet/>
      <dgm:spPr/>
      <dgm:t>
        <a:bodyPr/>
        <a:lstStyle/>
        <a:p>
          <a:r>
            <a:rPr lang="en-US"/>
            <a:t>Design the model to accommodate future growth in data volume</a:t>
          </a:r>
        </a:p>
      </dgm:t>
    </dgm:pt>
    <dgm:pt modelId="{E46FAF8A-7BEF-45D3-AECD-66BF7F067835}" type="parTrans" cxnId="{6E8209AA-87A2-4196-B12F-9053ACC8EE78}">
      <dgm:prSet/>
      <dgm:spPr/>
      <dgm:t>
        <a:bodyPr/>
        <a:lstStyle/>
        <a:p>
          <a:endParaRPr lang="en-US"/>
        </a:p>
      </dgm:t>
    </dgm:pt>
    <dgm:pt modelId="{DDCEC022-EB32-48C5-ACA5-A7522BFD6598}" type="sibTrans" cxnId="{6E8209AA-87A2-4196-B12F-9053ACC8EE78}">
      <dgm:prSet/>
      <dgm:spPr/>
      <dgm:t>
        <a:bodyPr/>
        <a:lstStyle/>
        <a:p>
          <a:endParaRPr lang="en-US"/>
        </a:p>
      </dgm:t>
    </dgm:pt>
    <dgm:pt modelId="{FB7F4C68-BEA8-49BF-97E5-75FAB593A1E6}">
      <dgm:prSet/>
      <dgm:spPr/>
      <dgm:t>
        <a:bodyPr/>
        <a:lstStyle/>
        <a:p>
          <a:r>
            <a:rPr lang="en-US" b="1"/>
            <a:t>Performance</a:t>
          </a:r>
          <a:endParaRPr lang="en-US"/>
        </a:p>
      </dgm:t>
    </dgm:pt>
    <dgm:pt modelId="{529E19B4-044A-4BD5-9942-C9C8D64C47F7}" type="parTrans" cxnId="{9C981D09-862B-44FE-900A-3CAF44AEF318}">
      <dgm:prSet/>
      <dgm:spPr/>
      <dgm:t>
        <a:bodyPr/>
        <a:lstStyle/>
        <a:p>
          <a:endParaRPr lang="en-US"/>
        </a:p>
      </dgm:t>
    </dgm:pt>
    <dgm:pt modelId="{36A023FB-D03C-459F-B9E3-9B61E9DAAD5B}" type="sibTrans" cxnId="{9C981D09-862B-44FE-900A-3CAF44AEF318}">
      <dgm:prSet/>
      <dgm:spPr/>
      <dgm:t>
        <a:bodyPr/>
        <a:lstStyle/>
        <a:p>
          <a:endParaRPr lang="en-US"/>
        </a:p>
      </dgm:t>
    </dgm:pt>
    <dgm:pt modelId="{21AFAA3A-3B6B-40DB-9318-26AF7E3F7E33}">
      <dgm:prSet/>
      <dgm:spPr/>
      <dgm:t>
        <a:bodyPr/>
        <a:lstStyle/>
        <a:p>
          <a:r>
            <a:rPr lang="en-US"/>
            <a:t>Balance normalization with query performance requirements</a:t>
          </a:r>
        </a:p>
      </dgm:t>
    </dgm:pt>
    <dgm:pt modelId="{A80E7ED1-3EE5-4A97-A6E9-578115001F2E}" type="parTrans" cxnId="{7EEE41E0-82CB-4223-B5A8-A9BD2F63B74D}">
      <dgm:prSet/>
      <dgm:spPr/>
      <dgm:t>
        <a:bodyPr/>
        <a:lstStyle/>
        <a:p>
          <a:endParaRPr lang="en-US"/>
        </a:p>
      </dgm:t>
    </dgm:pt>
    <dgm:pt modelId="{61584903-D064-48E4-BB20-500A972108C3}" type="sibTrans" cxnId="{7EEE41E0-82CB-4223-B5A8-A9BD2F63B74D}">
      <dgm:prSet/>
      <dgm:spPr/>
      <dgm:t>
        <a:bodyPr/>
        <a:lstStyle/>
        <a:p>
          <a:endParaRPr lang="en-US"/>
        </a:p>
      </dgm:t>
    </dgm:pt>
    <dgm:pt modelId="{80F4D0C3-FC2E-4509-88B5-D874F4A13D87}">
      <dgm:prSet/>
      <dgm:spPr/>
      <dgm:t>
        <a:bodyPr/>
        <a:lstStyle/>
        <a:p>
          <a:r>
            <a:rPr lang="en-US"/>
            <a:t>Implement appropriate indexing, especially on foreign key columns in the fact table</a:t>
          </a:r>
        </a:p>
      </dgm:t>
    </dgm:pt>
    <dgm:pt modelId="{5DCC1D91-6587-487E-9C57-E0BE5214EEDB}" type="parTrans" cxnId="{A5F04777-76E5-4190-905E-84A58E9ED77C}">
      <dgm:prSet/>
      <dgm:spPr/>
      <dgm:t>
        <a:bodyPr/>
        <a:lstStyle/>
        <a:p>
          <a:endParaRPr lang="en-US"/>
        </a:p>
      </dgm:t>
    </dgm:pt>
    <dgm:pt modelId="{727D1E58-3ADD-47BD-81BF-E7DE78CD361C}" type="sibTrans" cxnId="{A5F04777-76E5-4190-905E-84A58E9ED77C}">
      <dgm:prSet/>
      <dgm:spPr/>
      <dgm:t>
        <a:bodyPr/>
        <a:lstStyle/>
        <a:p>
          <a:endParaRPr lang="en-US"/>
        </a:p>
      </dgm:t>
    </dgm:pt>
    <dgm:pt modelId="{C101D0BD-396F-4AC2-BE2A-4AF746AA948D}">
      <dgm:prSet/>
      <dgm:spPr/>
      <dgm:t>
        <a:bodyPr/>
        <a:lstStyle/>
        <a:p>
          <a:r>
            <a:rPr lang="en-US"/>
            <a:t>Consider partitioning the Sales fact table for large volumes of data</a:t>
          </a:r>
        </a:p>
      </dgm:t>
    </dgm:pt>
    <dgm:pt modelId="{7EA033F3-EC81-446C-881C-11BE33B9F54C}" type="parTrans" cxnId="{35DF2296-ECC3-40FE-9624-726A4615E113}">
      <dgm:prSet/>
      <dgm:spPr/>
      <dgm:t>
        <a:bodyPr/>
        <a:lstStyle/>
        <a:p>
          <a:endParaRPr lang="en-US"/>
        </a:p>
      </dgm:t>
    </dgm:pt>
    <dgm:pt modelId="{67E8EEDB-416C-4082-9430-D0537B1A370F}" type="sibTrans" cxnId="{35DF2296-ECC3-40FE-9624-726A4615E113}">
      <dgm:prSet/>
      <dgm:spPr/>
      <dgm:t>
        <a:bodyPr/>
        <a:lstStyle/>
        <a:p>
          <a:endParaRPr lang="en-US"/>
        </a:p>
      </dgm:t>
    </dgm:pt>
    <dgm:pt modelId="{71689EA9-1C77-4B5C-893B-0D48752CA320}">
      <dgm:prSet/>
      <dgm:spPr/>
      <dgm:t>
        <a:bodyPr/>
        <a:lstStyle/>
        <a:p>
          <a:r>
            <a:rPr lang="en-US" b="1"/>
            <a:t>Flexibility</a:t>
          </a:r>
          <a:endParaRPr lang="en-US"/>
        </a:p>
      </dgm:t>
    </dgm:pt>
    <dgm:pt modelId="{AB991B94-1E63-4D72-9DF0-DC8560D721D6}" type="parTrans" cxnId="{12F63C40-235D-4F34-B5F1-2977F23F0684}">
      <dgm:prSet/>
      <dgm:spPr/>
      <dgm:t>
        <a:bodyPr/>
        <a:lstStyle/>
        <a:p>
          <a:endParaRPr lang="en-US"/>
        </a:p>
      </dgm:t>
    </dgm:pt>
    <dgm:pt modelId="{B9E49AC9-06EA-48BC-A744-4A761013F114}" type="sibTrans" cxnId="{12F63C40-235D-4F34-B5F1-2977F23F0684}">
      <dgm:prSet/>
      <dgm:spPr/>
      <dgm:t>
        <a:bodyPr/>
        <a:lstStyle/>
        <a:p>
          <a:endParaRPr lang="en-US"/>
        </a:p>
      </dgm:t>
    </dgm:pt>
    <dgm:pt modelId="{5DA07A90-0298-423A-B826-13EAD4A100EB}">
      <dgm:prSet/>
      <dgm:spPr/>
      <dgm:t>
        <a:bodyPr/>
        <a:lstStyle/>
        <a:p>
          <a:r>
            <a:rPr lang="en-US"/>
            <a:t>Allow for potential additions of new data elements or relationships</a:t>
          </a:r>
        </a:p>
      </dgm:t>
    </dgm:pt>
    <dgm:pt modelId="{27101CDC-C944-4FC4-A745-BB24243D3B4E}" type="parTrans" cxnId="{9C083061-EDFF-4B36-8B50-1EFF1126673C}">
      <dgm:prSet/>
      <dgm:spPr/>
      <dgm:t>
        <a:bodyPr/>
        <a:lstStyle/>
        <a:p>
          <a:endParaRPr lang="en-US"/>
        </a:p>
      </dgm:t>
    </dgm:pt>
    <dgm:pt modelId="{98471FA7-4BCE-436F-A8BC-52754CA1E114}" type="sibTrans" cxnId="{9C083061-EDFF-4B36-8B50-1EFF1126673C}">
      <dgm:prSet/>
      <dgm:spPr/>
      <dgm:t>
        <a:bodyPr/>
        <a:lstStyle/>
        <a:p>
          <a:endParaRPr lang="en-US"/>
        </a:p>
      </dgm:t>
    </dgm:pt>
    <dgm:pt modelId="{D054CCB0-300B-4513-B19C-A90628DD2854}">
      <dgm:prSet/>
      <dgm:spPr/>
      <dgm:t>
        <a:bodyPr/>
        <a:lstStyle/>
        <a:p>
          <a:r>
            <a:rPr lang="en-US"/>
            <a:t>The current design supports easy addition of new dimensions or fact tables</a:t>
          </a:r>
        </a:p>
      </dgm:t>
    </dgm:pt>
    <dgm:pt modelId="{92A6A525-60AC-4C5C-A9FF-0A596A29916F}" type="parTrans" cxnId="{2401BBC3-7872-4629-BB1F-DC56F7D8026E}">
      <dgm:prSet/>
      <dgm:spPr/>
      <dgm:t>
        <a:bodyPr/>
        <a:lstStyle/>
        <a:p>
          <a:endParaRPr lang="en-US"/>
        </a:p>
      </dgm:t>
    </dgm:pt>
    <dgm:pt modelId="{274ADC4D-F814-401B-8401-86AD06B6FAD3}" type="sibTrans" cxnId="{2401BBC3-7872-4629-BB1F-DC56F7D8026E}">
      <dgm:prSet/>
      <dgm:spPr/>
      <dgm:t>
        <a:bodyPr/>
        <a:lstStyle/>
        <a:p>
          <a:endParaRPr lang="en-US"/>
        </a:p>
      </dgm:t>
    </dgm:pt>
    <dgm:pt modelId="{7935366E-C847-4C50-A687-576DFFA9BEF6}">
      <dgm:prSet/>
      <dgm:spPr/>
      <dgm:t>
        <a:bodyPr/>
        <a:lstStyle/>
        <a:p>
          <a:r>
            <a:rPr lang="en-US" b="1"/>
            <a:t>Data Quality</a:t>
          </a:r>
          <a:endParaRPr lang="en-US"/>
        </a:p>
      </dgm:t>
    </dgm:pt>
    <dgm:pt modelId="{623E82C2-F6A5-410B-A9C2-E7179E422950}" type="parTrans" cxnId="{0DC0FB99-3B5F-451E-A5DB-AA2250668B35}">
      <dgm:prSet/>
      <dgm:spPr/>
      <dgm:t>
        <a:bodyPr/>
        <a:lstStyle/>
        <a:p>
          <a:endParaRPr lang="en-US"/>
        </a:p>
      </dgm:t>
    </dgm:pt>
    <dgm:pt modelId="{2F7A98C8-E347-45D1-9A8E-7488E7FDCD7E}" type="sibTrans" cxnId="{0DC0FB99-3B5F-451E-A5DB-AA2250668B35}">
      <dgm:prSet/>
      <dgm:spPr/>
      <dgm:t>
        <a:bodyPr/>
        <a:lstStyle/>
        <a:p>
          <a:endParaRPr lang="en-US"/>
        </a:p>
      </dgm:t>
    </dgm:pt>
    <dgm:pt modelId="{CE44100D-6DA0-4261-8362-1DD05F186769}">
      <dgm:prSet/>
      <dgm:spPr/>
      <dgm:t>
        <a:bodyPr/>
        <a:lstStyle/>
        <a:p>
          <a:r>
            <a:rPr lang="en-US"/>
            <a:t>Implement checks and constraints to ensure data accuracy and consistency</a:t>
          </a:r>
        </a:p>
      </dgm:t>
    </dgm:pt>
    <dgm:pt modelId="{57466A69-F30A-495A-87D3-3D6C95B3B13A}" type="parTrans" cxnId="{376D89D0-3211-459F-A043-AA2130C6AA6D}">
      <dgm:prSet/>
      <dgm:spPr/>
      <dgm:t>
        <a:bodyPr/>
        <a:lstStyle/>
        <a:p>
          <a:endParaRPr lang="en-US"/>
        </a:p>
      </dgm:t>
    </dgm:pt>
    <dgm:pt modelId="{8A30F519-1908-4568-9A6B-604265B7F4DC}" type="sibTrans" cxnId="{376D89D0-3211-459F-A043-AA2130C6AA6D}">
      <dgm:prSet/>
      <dgm:spPr/>
      <dgm:t>
        <a:bodyPr/>
        <a:lstStyle/>
        <a:p>
          <a:endParaRPr lang="en-US"/>
        </a:p>
      </dgm:t>
    </dgm:pt>
    <dgm:pt modelId="{9EA7B4FD-C76E-4FAC-AA95-4894A4EA9C78}">
      <dgm:prSet/>
      <dgm:spPr/>
      <dgm:t>
        <a:bodyPr/>
        <a:lstStyle/>
        <a:p>
          <a:r>
            <a:rPr lang="en-US"/>
            <a:t>Consider implementing a system to track data lineage</a:t>
          </a:r>
        </a:p>
      </dgm:t>
    </dgm:pt>
    <dgm:pt modelId="{43615C47-C174-4E2F-BB5B-1E0F8DB0F46A}" type="parTrans" cxnId="{8E2C8D69-731D-42FC-A3CB-7564244A779C}">
      <dgm:prSet/>
      <dgm:spPr/>
      <dgm:t>
        <a:bodyPr/>
        <a:lstStyle/>
        <a:p>
          <a:endParaRPr lang="en-US"/>
        </a:p>
      </dgm:t>
    </dgm:pt>
    <dgm:pt modelId="{750F212F-B19C-4D80-81DA-20CD3D1E72B3}" type="sibTrans" cxnId="{8E2C8D69-731D-42FC-A3CB-7564244A779C}">
      <dgm:prSet/>
      <dgm:spPr/>
      <dgm:t>
        <a:bodyPr/>
        <a:lstStyle/>
        <a:p>
          <a:endParaRPr lang="en-US"/>
        </a:p>
      </dgm:t>
    </dgm:pt>
    <dgm:pt modelId="{9CD54A0C-5626-CE4D-ABAC-BF1D83A3138F}" type="pres">
      <dgm:prSet presAssocID="{30182167-2E79-4C6F-B9A8-AB7CDFE8CD8F}" presName="Name0" presStyleCnt="0">
        <dgm:presLayoutVars>
          <dgm:dir/>
          <dgm:animLvl val="lvl"/>
          <dgm:resizeHandles val="exact"/>
        </dgm:presLayoutVars>
      </dgm:prSet>
      <dgm:spPr/>
    </dgm:pt>
    <dgm:pt modelId="{0D523E60-1FE7-F744-95B2-3753F1FFA490}" type="pres">
      <dgm:prSet presAssocID="{BA5F4265-45C2-4172-AD95-E5D71376F72E}" presName="composite" presStyleCnt="0"/>
      <dgm:spPr/>
    </dgm:pt>
    <dgm:pt modelId="{4C006274-9B94-164A-B131-05041E13E7E1}" type="pres">
      <dgm:prSet presAssocID="{BA5F4265-45C2-4172-AD95-E5D71376F72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EEB3840-23C7-D147-ABB5-12E15D4CDF96}" type="pres">
      <dgm:prSet presAssocID="{BA5F4265-45C2-4172-AD95-E5D71376F72E}" presName="desTx" presStyleLbl="alignAccFollowNode1" presStyleIdx="0" presStyleCnt="4">
        <dgm:presLayoutVars>
          <dgm:bulletEnabled val="1"/>
        </dgm:presLayoutVars>
      </dgm:prSet>
      <dgm:spPr/>
    </dgm:pt>
    <dgm:pt modelId="{4EC34B2B-D08E-D743-AAF8-4F1C2FA7F986}" type="pres">
      <dgm:prSet presAssocID="{94E287E9-E8FF-4716-8E10-73CF45BCA7A7}" presName="space" presStyleCnt="0"/>
      <dgm:spPr/>
    </dgm:pt>
    <dgm:pt modelId="{B163A81B-0FAB-E24A-9FB5-95EAD13C40C5}" type="pres">
      <dgm:prSet presAssocID="{FB7F4C68-BEA8-49BF-97E5-75FAB593A1E6}" presName="composite" presStyleCnt="0"/>
      <dgm:spPr/>
    </dgm:pt>
    <dgm:pt modelId="{6BF0DF7A-2D4A-0948-A220-398551C71FD7}" type="pres">
      <dgm:prSet presAssocID="{FB7F4C68-BEA8-49BF-97E5-75FAB593A1E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0D56CAE-1E55-A34B-9F2B-5F23F601F524}" type="pres">
      <dgm:prSet presAssocID="{FB7F4C68-BEA8-49BF-97E5-75FAB593A1E6}" presName="desTx" presStyleLbl="alignAccFollowNode1" presStyleIdx="1" presStyleCnt="4">
        <dgm:presLayoutVars>
          <dgm:bulletEnabled val="1"/>
        </dgm:presLayoutVars>
      </dgm:prSet>
      <dgm:spPr/>
    </dgm:pt>
    <dgm:pt modelId="{110A9636-052D-1944-820C-54A46E159F4D}" type="pres">
      <dgm:prSet presAssocID="{36A023FB-D03C-459F-B9E3-9B61E9DAAD5B}" presName="space" presStyleCnt="0"/>
      <dgm:spPr/>
    </dgm:pt>
    <dgm:pt modelId="{D5BA534E-F50F-C046-B2D0-C1C1C2D1957D}" type="pres">
      <dgm:prSet presAssocID="{71689EA9-1C77-4B5C-893B-0D48752CA320}" presName="composite" presStyleCnt="0"/>
      <dgm:spPr/>
    </dgm:pt>
    <dgm:pt modelId="{D500D293-6BAB-E14F-A245-36D576388A38}" type="pres">
      <dgm:prSet presAssocID="{71689EA9-1C77-4B5C-893B-0D48752CA32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39036F5-BA6A-0245-8C4E-C28EF9549414}" type="pres">
      <dgm:prSet presAssocID="{71689EA9-1C77-4B5C-893B-0D48752CA320}" presName="desTx" presStyleLbl="alignAccFollowNode1" presStyleIdx="2" presStyleCnt="4">
        <dgm:presLayoutVars>
          <dgm:bulletEnabled val="1"/>
        </dgm:presLayoutVars>
      </dgm:prSet>
      <dgm:spPr/>
    </dgm:pt>
    <dgm:pt modelId="{6CCC6CE4-FEA2-4C49-AA88-BA4C988C993B}" type="pres">
      <dgm:prSet presAssocID="{B9E49AC9-06EA-48BC-A744-4A761013F114}" presName="space" presStyleCnt="0"/>
      <dgm:spPr/>
    </dgm:pt>
    <dgm:pt modelId="{8F31B8F4-38AA-7646-8053-A65A68454483}" type="pres">
      <dgm:prSet presAssocID="{7935366E-C847-4C50-A687-576DFFA9BEF6}" presName="composite" presStyleCnt="0"/>
      <dgm:spPr/>
    </dgm:pt>
    <dgm:pt modelId="{905F6E3B-8CD1-2941-BB97-5CE0B796FA4C}" type="pres">
      <dgm:prSet presAssocID="{7935366E-C847-4C50-A687-576DFFA9BEF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4AC56B3-4A42-3140-8BE8-913B92E3769A}" type="pres">
      <dgm:prSet presAssocID="{7935366E-C847-4C50-A687-576DFFA9BEF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4FB4600-0685-CB40-AEA1-F70D2BCF1AE1}" type="presOf" srcId="{CE44100D-6DA0-4261-8362-1DD05F186769}" destId="{34AC56B3-4A42-3140-8BE8-913B92E3769A}" srcOrd="0" destOrd="0" presId="urn:microsoft.com/office/officeart/2005/8/layout/hList1"/>
    <dgm:cxn modelId="{405F7B01-F11F-AB48-ADAB-684595A23674}" type="presOf" srcId="{C101D0BD-396F-4AC2-BE2A-4AF746AA948D}" destId="{40D56CAE-1E55-A34B-9F2B-5F23F601F524}" srcOrd="0" destOrd="2" presId="urn:microsoft.com/office/officeart/2005/8/layout/hList1"/>
    <dgm:cxn modelId="{9C981D09-862B-44FE-900A-3CAF44AEF318}" srcId="{30182167-2E79-4C6F-B9A8-AB7CDFE8CD8F}" destId="{FB7F4C68-BEA8-49BF-97E5-75FAB593A1E6}" srcOrd="1" destOrd="0" parTransId="{529E19B4-044A-4BD5-9942-C9C8D64C47F7}" sibTransId="{36A023FB-D03C-459F-B9E3-9B61E9DAAD5B}"/>
    <dgm:cxn modelId="{1703360C-FAAF-B540-870D-83510D1C9D7B}" type="presOf" srcId="{80F4D0C3-FC2E-4509-88B5-D874F4A13D87}" destId="{40D56CAE-1E55-A34B-9F2B-5F23F601F524}" srcOrd="0" destOrd="1" presId="urn:microsoft.com/office/officeart/2005/8/layout/hList1"/>
    <dgm:cxn modelId="{0B8CC311-FC1B-634F-8ACE-009CCD628436}" type="presOf" srcId="{B02A9FAE-4FDC-4A0F-A3D0-506E4495584B}" destId="{FEEB3840-23C7-D147-ABB5-12E15D4CDF96}" srcOrd="0" destOrd="0" presId="urn:microsoft.com/office/officeart/2005/8/layout/hList1"/>
    <dgm:cxn modelId="{E9B8AE25-FD9C-A245-80B3-A2E8A9CD7F0F}" type="presOf" srcId="{FB7F4C68-BEA8-49BF-97E5-75FAB593A1E6}" destId="{6BF0DF7A-2D4A-0948-A220-398551C71FD7}" srcOrd="0" destOrd="0" presId="urn:microsoft.com/office/officeart/2005/8/layout/hList1"/>
    <dgm:cxn modelId="{CC917C28-CD0F-7B40-8BC3-A4BE246FA7DA}" type="presOf" srcId="{71689EA9-1C77-4B5C-893B-0D48752CA320}" destId="{D500D293-6BAB-E14F-A245-36D576388A38}" srcOrd="0" destOrd="0" presId="urn:microsoft.com/office/officeart/2005/8/layout/hList1"/>
    <dgm:cxn modelId="{12F63C40-235D-4F34-B5F1-2977F23F0684}" srcId="{30182167-2E79-4C6F-B9A8-AB7CDFE8CD8F}" destId="{71689EA9-1C77-4B5C-893B-0D48752CA320}" srcOrd="2" destOrd="0" parTransId="{AB991B94-1E63-4D72-9DF0-DC8560D721D6}" sibTransId="{B9E49AC9-06EA-48BC-A744-4A761013F114}"/>
    <dgm:cxn modelId="{9C083061-EDFF-4B36-8B50-1EFF1126673C}" srcId="{71689EA9-1C77-4B5C-893B-0D48752CA320}" destId="{5DA07A90-0298-423A-B826-13EAD4A100EB}" srcOrd="0" destOrd="0" parTransId="{27101CDC-C944-4FC4-A745-BB24243D3B4E}" sibTransId="{98471FA7-4BCE-436F-A8BC-52754CA1E114}"/>
    <dgm:cxn modelId="{12032264-BB91-F74D-96E6-79C5FFDB4085}" type="presOf" srcId="{BA5F4265-45C2-4172-AD95-E5D71376F72E}" destId="{4C006274-9B94-164A-B131-05041E13E7E1}" srcOrd="0" destOrd="0" presId="urn:microsoft.com/office/officeart/2005/8/layout/hList1"/>
    <dgm:cxn modelId="{8E2C8D69-731D-42FC-A3CB-7564244A779C}" srcId="{7935366E-C847-4C50-A687-576DFFA9BEF6}" destId="{9EA7B4FD-C76E-4FAC-AA95-4894A4EA9C78}" srcOrd="1" destOrd="0" parTransId="{43615C47-C174-4E2F-BB5B-1E0F8DB0F46A}" sibTransId="{750F212F-B19C-4D80-81DA-20CD3D1E72B3}"/>
    <dgm:cxn modelId="{03E86D73-4DFD-4AB3-A437-225A60945836}" srcId="{30182167-2E79-4C6F-B9A8-AB7CDFE8CD8F}" destId="{BA5F4265-45C2-4172-AD95-E5D71376F72E}" srcOrd="0" destOrd="0" parTransId="{1A2174EB-82FE-48EF-A1C3-D0833F56672B}" sibTransId="{94E287E9-E8FF-4716-8E10-73CF45BCA7A7}"/>
    <dgm:cxn modelId="{A5F04777-76E5-4190-905E-84A58E9ED77C}" srcId="{FB7F4C68-BEA8-49BF-97E5-75FAB593A1E6}" destId="{80F4D0C3-FC2E-4509-88B5-D874F4A13D87}" srcOrd="1" destOrd="0" parTransId="{5DCC1D91-6587-487E-9C57-E0BE5214EEDB}" sibTransId="{727D1E58-3ADD-47BD-81BF-E7DE78CD361C}"/>
    <dgm:cxn modelId="{AC446A77-4A5F-DF4E-B2F2-86AF7C19F27D}" type="presOf" srcId="{9EA7B4FD-C76E-4FAC-AA95-4894A4EA9C78}" destId="{34AC56B3-4A42-3140-8BE8-913B92E3769A}" srcOrd="0" destOrd="1" presId="urn:microsoft.com/office/officeart/2005/8/layout/hList1"/>
    <dgm:cxn modelId="{35DF2296-ECC3-40FE-9624-726A4615E113}" srcId="{FB7F4C68-BEA8-49BF-97E5-75FAB593A1E6}" destId="{C101D0BD-396F-4AC2-BE2A-4AF746AA948D}" srcOrd="2" destOrd="0" parTransId="{7EA033F3-EC81-446C-881C-11BE33B9F54C}" sibTransId="{67E8EEDB-416C-4082-9430-D0537B1A370F}"/>
    <dgm:cxn modelId="{0DC0FB99-3B5F-451E-A5DB-AA2250668B35}" srcId="{30182167-2E79-4C6F-B9A8-AB7CDFE8CD8F}" destId="{7935366E-C847-4C50-A687-576DFFA9BEF6}" srcOrd="3" destOrd="0" parTransId="{623E82C2-F6A5-410B-A9C2-E7179E422950}" sibTransId="{2F7A98C8-E347-45D1-9A8E-7488E7FDCD7E}"/>
    <dgm:cxn modelId="{6E8209AA-87A2-4196-B12F-9053ACC8EE78}" srcId="{BA5F4265-45C2-4172-AD95-E5D71376F72E}" destId="{B02A9FAE-4FDC-4A0F-A3D0-506E4495584B}" srcOrd="0" destOrd="0" parTransId="{E46FAF8A-7BEF-45D3-AECD-66BF7F067835}" sibTransId="{DDCEC022-EB32-48C5-ACA5-A7522BFD6598}"/>
    <dgm:cxn modelId="{BA8826BF-2969-5240-9A84-64FDE8816EB5}" type="presOf" srcId="{D054CCB0-300B-4513-B19C-A90628DD2854}" destId="{B39036F5-BA6A-0245-8C4E-C28EF9549414}" srcOrd="0" destOrd="1" presId="urn:microsoft.com/office/officeart/2005/8/layout/hList1"/>
    <dgm:cxn modelId="{2401BBC3-7872-4629-BB1F-DC56F7D8026E}" srcId="{71689EA9-1C77-4B5C-893B-0D48752CA320}" destId="{D054CCB0-300B-4513-B19C-A90628DD2854}" srcOrd="1" destOrd="0" parTransId="{92A6A525-60AC-4C5C-A9FF-0A596A29916F}" sibTransId="{274ADC4D-F814-401B-8401-86AD06B6FAD3}"/>
    <dgm:cxn modelId="{75CCE5CA-CA9A-F743-98B2-360097580B54}" type="presOf" srcId="{5DA07A90-0298-423A-B826-13EAD4A100EB}" destId="{B39036F5-BA6A-0245-8C4E-C28EF9549414}" srcOrd="0" destOrd="0" presId="urn:microsoft.com/office/officeart/2005/8/layout/hList1"/>
    <dgm:cxn modelId="{183E60CE-333B-1047-ACFA-BEE0095B7E47}" type="presOf" srcId="{30182167-2E79-4C6F-B9A8-AB7CDFE8CD8F}" destId="{9CD54A0C-5626-CE4D-ABAC-BF1D83A3138F}" srcOrd="0" destOrd="0" presId="urn:microsoft.com/office/officeart/2005/8/layout/hList1"/>
    <dgm:cxn modelId="{EB74D2CE-AAEF-B541-9602-0344B2164083}" type="presOf" srcId="{7935366E-C847-4C50-A687-576DFFA9BEF6}" destId="{905F6E3B-8CD1-2941-BB97-5CE0B796FA4C}" srcOrd="0" destOrd="0" presId="urn:microsoft.com/office/officeart/2005/8/layout/hList1"/>
    <dgm:cxn modelId="{376D89D0-3211-459F-A043-AA2130C6AA6D}" srcId="{7935366E-C847-4C50-A687-576DFFA9BEF6}" destId="{CE44100D-6DA0-4261-8362-1DD05F186769}" srcOrd="0" destOrd="0" parTransId="{57466A69-F30A-495A-87D3-3D6C95B3B13A}" sibTransId="{8A30F519-1908-4568-9A6B-604265B7F4DC}"/>
    <dgm:cxn modelId="{7EEE41E0-82CB-4223-B5A8-A9BD2F63B74D}" srcId="{FB7F4C68-BEA8-49BF-97E5-75FAB593A1E6}" destId="{21AFAA3A-3B6B-40DB-9318-26AF7E3F7E33}" srcOrd="0" destOrd="0" parTransId="{A80E7ED1-3EE5-4A97-A6E9-578115001F2E}" sibTransId="{61584903-D064-48E4-BB20-500A972108C3}"/>
    <dgm:cxn modelId="{BCB38AE5-EE80-DA46-A346-50398123B4D7}" type="presOf" srcId="{21AFAA3A-3B6B-40DB-9318-26AF7E3F7E33}" destId="{40D56CAE-1E55-A34B-9F2B-5F23F601F524}" srcOrd="0" destOrd="0" presId="urn:microsoft.com/office/officeart/2005/8/layout/hList1"/>
    <dgm:cxn modelId="{4093F81D-1D65-2849-AC90-3D8D107F1F37}" type="presParOf" srcId="{9CD54A0C-5626-CE4D-ABAC-BF1D83A3138F}" destId="{0D523E60-1FE7-F744-95B2-3753F1FFA490}" srcOrd="0" destOrd="0" presId="urn:microsoft.com/office/officeart/2005/8/layout/hList1"/>
    <dgm:cxn modelId="{4B8A7BFE-D485-6F4C-A738-D1CF935427B0}" type="presParOf" srcId="{0D523E60-1FE7-F744-95B2-3753F1FFA490}" destId="{4C006274-9B94-164A-B131-05041E13E7E1}" srcOrd="0" destOrd="0" presId="urn:microsoft.com/office/officeart/2005/8/layout/hList1"/>
    <dgm:cxn modelId="{2B4536B6-7611-564B-AE40-580BB806F02B}" type="presParOf" srcId="{0D523E60-1FE7-F744-95B2-3753F1FFA490}" destId="{FEEB3840-23C7-D147-ABB5-12E15D4CDF96}" srcOrd="1" destOrd="0" presId="urn:microsoft.com/office/officeart/2005/8/layout/hList1"/>
    <dgm:cxn modelId="{27043337-00CC-A44A-853C-6845E154CB96}" type="presParOf" srcId="{9CD54A0C-5626-CE4D-ABAC-BF1D83A3138F}" destId="{4EC34B2B-D08E-D743-AAF8-4F1C2FA7F986}" srcOrd="1" destOrd="0" presId="urn:microsoft.com/office/officeart/2005/8/layout/hList1"/>
    <dgm:cxn modelId="{B34B322B-8AE9-D942-927B-20DBB42E4754}" type="presParOf" srcId="{9CD54A0C-5626-CE4D-ABAC-BF1D83A3138F}" destId="{B163A81B-0FAB-E24A-9FB5-95EAD13C40C5}" srcOrd="2" destOrd="0" presId="urn:microsoft.com/office/officeart/2005/8/layout/hList1"/>
    <dgm:cxn modelId="{4D182949-78BF-CF40-B305-565C8D22EFC6}" type="presParOf" srcId="{B163A81B-0FAB-E24A-9FB5-95EAD13C40C5}" destId="{6BF0DF7A-2D4A-0948-A220-398551C71FD7}" srcOrd="0" destOrd="0" presId="urn:microsoft.com/office/officeart/2005/8/layout/hList1"/>
    <dgm:cxn modelId="{ABA9A431-BB1E-E747-B43B-26E5E7DC520A}" type="presParOf" srcId="{B163A81B-0FAB-E24A-9FB5-95EAD13C40C5}" destId="{40D56CAE-1E55-A34B-9F2B-5F23F601F524}" srcOrd="1" destOrd="0" presId="urn:microsoft.com/office/officeart/2005/8/layout/hList1"/>
    <dgm:cxn modelId="{2F10B790-56B1-CC4A-8AC2-7640A5669AC3}" type="presParOf" srcId="{9CD54A0C-5626-CE4D-ABAC-BF1D83A3138F}" destId="{110A9636-052D-1944-820C-54A46E159F4D}" srcOrd="3" destOrd="0" presId="urn:microsoft.com/office/officeart/2005/8/layout/hList1"/>
    <dgm:cxn modelId="{6F9C6D6B-73D3-944A-953D-AF26DA55A46F}" type="presParOf" srcId="{9CD54A0C-5626-CE4D-ABAC-BF1D83A3138F}" destId="{D5BA534E-F50F-C046-B2D0-C1C1C2D1957D}" srcOrd="4" destOrd="0" presId="urn:microsoft.com/office/officeart/2005/8/layout/hList1"/>
    <dgm:cxn modelId="{8A6A3819-909D-634D-A522-2181AC397A94}" type="presParOf" srcId="{D5BA534E-F50F-C046-B2D0-C1C1C2D1957D}" destId="{D500D293-6BAB-E14F-A245-36D576388A38}" srcOrd="0" destOrd="0" presId="urn:microsoft.com/office/officeart/2005/8/layout/hList1"/>
    <dgm:cxn modelId="{C24AF230-706B-CC41-A1DF-702C2793B685}" type="presParOf" srcId="{D5BA534E-F50F-C046-B2D0-C1C1C2D1957D}" destId="{B39036F5-BA6A-0245-8C4E-C28EF9549414}" srcOrd="1" destOrd="0" presId="urn:microsoft.com/office/officeart/2005/8/layout/hList1"/>
    <dgm:cxn modelId="{7FB8BF06-F429-844B-8AE2-0315B4AD000D}" type="presParOf" srcId="{9CD54A0C-5626-CE4D-ABAC-BF1D83A3138F}" destId="{6CCC6CE4-FEA2-4C49-AA88-BA4C988C993B}" srcOrd="5" destOrd="0" presId="urn:microsoft.com/office/officeart/2005/8/layout/hList1"/>
    <dgm:cxn modelId="{3228DC56-8A6B-5146-9F05-ED46E00F8A16}" type="presParOf" srcId="{9CD54A0C-5626-CE4D-ABAC-BF1D83A3138F}" destId="{8F31B8F4-38AA-7646-8053-A65A68454483}" srcOrd="6" destOrd="0" presId="urn:microsoft.com/office/officeart/2005/8/layout/hList1"/>
    <dgm:cxn modelId="{E8AFA076-FA88-8847-A99C-6987B9D641ED}" type="presParOf" srcId="{8F31B8F4-38AA-7646-8053-A65A68454483}" destId="{905F6E3B-8CD1-2941-BB97-5CE0B796FA4C}" srcOrd="0" destOrd="0" presId="urn:microsoft.com/office/officeart/2005/8/layout/hList1"/>
    <dgm:cxn modelId="{14C9A758-595D-6A4B-B918-BA162678D21D}" type="presParOf" srcId="{8F31B8F4-38AA-7646-8053-A65A68454483}" destId="{34AC56B3-4A42-3140-8BE8-913B92E376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F736F4-9366-464A-8FC5-0183F80855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75BA87-945A-4B5D-85BE-EB6A994B8EF4}">
      <dgm:prSet/>
      <dgm:spPr/>
      <dgm:t>
        <a:bodyPr/>
        <a:lstStyle/>
        <a:p>
          <a:r>
            <a:rPr lang="en-US"/>
            <a:t>Integration with ETL (Extract, Transform, Load) processes</a:t>
          </a:r>
        </a:p>
      </dgm:t>
    </dgm:pt>
    <dgm:pt modelId="{DF79315A-3947-4D72-8FDC-A6570FD81FCC}" type="parTrans" cxnId="{5FEC86E4-C7D7-4450-9541-D059C42782C0}">
      <dgm:prSet/>
      <dgm:spPr/>
      <dgm:t>
        <a:bodyPr/>
        <a:lstStyle/>
        <a:p>
          <a:endParaRPr lang="en-US"/>
        </a:p>
      </dgm:t>
    </dgm:pt>
    <dgm:pt modelId="{3A325F7B-5A62-4E1B-953C-3051AA51EC77}" type="sibTrans" cxnId="{5FEC86E4-C7D7-4450-9541-D059C42782C0}">
      <dgm:prSet/>
      <dgm:spPr/>
      <dgm:t>
        <a:bodyPr/>
        <a:lstStyle/>
        <a:p>
          <a:endParaRPr lang="en-US"/>
        </a:p>
      </dgm:t>
    </dgm:pt>
    <dgm:pt modelId="{C3A86E5C-EC5B-4821-9275-F9A262B867CA}">
      <dgm:prSet/>
      <dgm:spPr/>
      <dgm:t>
        <a:bodyPr/>
        <a:lstStyle/>
        <a:p>
          <a:r>
            <a:rPr lang="en-US"/>
            <a:t>Connection to business intelligence and reporting tools</a:t>
          </a:r>
        </a:p>
      </dgm:t>
    </dgm:pt>
    <dgm:pt modelId="{01E6BA1A-A82D-4A64-9B94-28AC0614B397}" type="parTrans" cxnId="{EA360D0B-42B2-4E90-854B-D152AD5477E5}">
      <dgm:prSet/>
      <dgm:spPr/>
      <dgm:t>
        <a:bodyPr/>
        <a:lstStyle/>
        <a:p>
          <a:endParaRPr lang="en-US"/>
        </a:p>
      </dgm:t>
    </dgm:pt>
    <dgm:pt modelId="{DC186EE6-420A-4BCC-A770-DB061560AB8C}" type="sibTrans" cxnId="{EA360D0B-42B2-4E90-854B-D152AD5477E5}">
      <dgm:prSet/>
      <dgm:spPr/>
      <dgm:t>
        <a:bodyPr/>
        <a:lstStyle/>
        <a:p>
          <a:endParaRPr lang="en-US"/>
        </a:p>
      </dgm:t>
    </dgm:pt>
    <dgm:pt modelId="{004F9501-AF8A-4D72-8BBB-46774908BAC0}">
      <dgm:prSet/>
      <dgm:spPr/>
      <dgm:t>
        <a:bodyPr/>
        <a:lstStyle/>
        <a:p>
          <a:r>
            <a:rPr lang="en-US"/>
            <a:t>Expansion to include additional data sources or business areas</a:t>
          </a:r>
        </a:p>
      </dgm:t>
    </dgm:pt>
    <dgm:pt modelId="{DBFBEB9B-68DE-4ACF-8D0E-A32E320EA26F}" type="parTrans" cxnId="{BF0764E4-B325-4218-A472-E341AAB9995B}">
      <dgm:prSet/>
      <dgm:spPr/>
      <dgm:t>
        <a:bodyPr/>
        <a:lstStyle/>
        <a:p>
          <a:endParaRPr lang="en-US"/>
        </a:p>
      </dgm:t>
    </dgm:pt>
    <dgm:pt modelId="{6378707E-ED0E-4FF6-B6E1-3FEFEFCCD47E}" type="sibTrans" cxnId="{BF0764E4-B325-4218-A472-E341AAB9995B}">
      <dgm:prSet/>
      <dgm:spPr/>
      <dgm:t>
        <a:bodyPr/>
        <a:lstStyle/>
        <a:p>
          <a:endParaRPr lang="en-US"/>
        </a:p>
      </dgm:t>
    </dgm:pt>
    <dgm:pt modelId="{935B4CE7-32B7-4FB3-83BD-181BA6548650}">
      <dgm:prSet/>
      <dgm:spPr/>
      <dgm:t>
        <a:bodyPr/>
        <a:lstStyle/>
        <a:p>
          <a:r>
            <a:rPr lang="en-US"/>
            <a:t>Implement a full-fledged Date dimension to enhance time-based analysis capabilities</a:t>
          </a:r>
        </a:p>
      </dgm:t>
    </dgm:pt>
    <dgm:pt modelId="{905B5C5A-2392-4CF7-9A42-C8718B7FDDDE}" type="parTrans" cxnId="{94A95A70-46BF-4410-8BCD-4973F72C8CF7}">
      <dgm:prSet/>
      <dgm:spPr/>
      <dgm:t>
        <a:bodyPr/>
        <a:lstStyle/>
        <a:p>
          <a:endParaRPr lang="en-US"/>
        </a:p>
      </dgm:t>
    </dgm:pt>
    <dgm:pt modelId="{6B283141-63D8-4A35-97E4-0DE8B6662E62}" type="sibTrans" cxnId="{94A95A70-46BF-4410-8BCD-4973F72C8CF7}">
      <dgm:prSet/>
      <dgm:spPr/>
      <dgm:t>
        <a:bodyPr/>
        <a:lstStyle/>
        <a:p>
          <a:endParaRPr lang="en-US"/>
        </a:p>
      </dgm:t>
    </dgm:pt>
    <dgm:pt modelId="{D6619FDC-5966-B14D-868E-683CBBFCF2AE}" type="pres">
      <dgm:prSet presAssocID="{26F736F4-9366-464A-8FC5-0183F808553B}" presName="linear" presStyleCnt="0">
        <dgm:presLayoutVars>
          <dgm:animLvl val="lvl"/>
          <dgm:resizeHandles val="exact"/>
        </dgm:presLayoutVars>
      </dgm:prSet>
      <dgm:spPr/>
    </dgm:pt>
    <dgm:pt modelId="{EC4AFA7F-BBEA-E543-8C82-E5916F5A1115}" type="pres">
      <dgm:prSet presAssocID="{B875BA87-945A-4B5D-85BE-EB6A994B8E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E69DE10-3757-034F-9B51-CE2DDB24DE80}" type="pres">
      <dgm:prSet presAssocID="{3A325F7B-5A62-4E1B-953C-3051AA51EC77}" presName="spacer" presStyleCnt="0"/>
      <dgm:spPr/>
    </dgm:pt>
    <dgm:pt modelId="{D030DC13-AAB9-EA4C-B6CD-7109E4A4AB99}" type="pres">
      <dgm:prSet presAssocID="{C3A86E5C-EC5B-4821-9275-F9A262B867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BA03C6C-E8D3-FC48-BC33-3FD4CF07858B}" type="pres">
      <dgm:prSet presAssocID="{DC186EE6-420A-4BCC-A770-DB061560AB8C}" presName="spacer" presStyleCnt="0"/>
      <dgm:spPr/>
    </dgm:pt>
    <dgm:pt modelId="{A7823EAA-0531-3949-BA40-B00DA4B05559}" type="pres">
      <dgm:prSet presAssocID="{004F9501-AF8A-4D72-8BBB-46774908BA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FD10D5-AE42-5E4F-A650-EC66227DCEF4}" type="pres">
      <dgm:prSet presAssocID="{6378707E-ED0E-4FF6-B6E1-3FEFEFCCD47E}" presName="spacer" presStyleCnt="0"/>
      <dgm:spPr/>
    </dgm:pt>
    <dgm:pt modelId="{B38772A2-6ED6-0646-9B1B-D3A38378EC1D}" type="pres">
      <dgm:prSet presAssocID="{935B4CE7-32B7-4FB3-83BD-181BA654865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73CE00-D46B-9843-9D7D-15118CBF2FA6}" type="presOf" srcId="{26F736F4-9366-464A-8FC5-0183F808553B}" destId="{D6619FDC-5966-B14D-868E-683CBBFCF2AE}" srcOrd="0" destOrd="0" presId="urn:microsoft.com/office/officeart/2005/8/layout/vList2"/>
    <dgm:cxn modelId="{EA360D0B-42B2-4E90-854B-D152AD5477E5}" srcId="{26F736F4-9366-464A-8FC5-0183F808553B}" destId="{C3A86E5C-EC5B-4821-9275-F9A262B867CA}" srcOrd="1" destOrd="0" parTransId="{01E6BA1A-A82D-4A64-9B94-28AC0614B397}" sibTransId="{DC186EE6-420A-4BCC-A770-DB061560AB8C}"/>
    <dgm:cxn modelId="{14852530-4867-EE46-A3BA-BF3D96BB9F1B}" type="presOf" srcId="{C3A86E5C-EC5B-4821-9275-F9A262B867CA}" destId="{D030DC13-AAB9-EA4C-B6CD-7109E4A4AB99}" srcOrd="0" destOrd="0" presId="urn:microsoft.com/office/officeart/2005/8/layout/vList2"/>
    <dgm:cxn modelId="{94A95A70-46BF-4410-8BCD-4973F72C8CF7}" srcId="{26F736F4-9366-464A-8FC5-0183F808553B}" destId="{935B4CE7-32B7-4FB3-83BD-181BA6548650}" srcOrd="3" destOrd="0" parTransId="{905B5C5A-2392-4CF7-9A42-C8718B7FDDDE}" sibTransId="{6B283141-63D8-4A35-97E4-0DE8B6662E62}"/>
    <dgm:cxn modelId="{9F801D76-49C1-1C47-ADD1-15DE90F43098}" type="presOf" srcId="{935B4CE7-32B7-4FB3-83BD-181BA6548650}" destId="{B38772A2-6ED6-0646-9B1B-D3A38378EC1D}" srcOrd="0" destOrd="0" presId="urn:microsoft.com/office/officeart/2005/8/layout/vList2"/>
    <dgm:cxn modelId="{DB340D57-6A0B-EF49-8326-A8D15EA0D9BD}" type="presOf" srcId="{B875BA87-945A-4B5D-85BE-EB6A994B8EF4}" destId="{EC4AFA7F-BBEA-E543-8C82-E5916F5A1115}" srcOrd="0" destOrd="0" presId="urn:microsoft.com/office/officeart/2005/8/layout/vList2"/>
    <dgm:cxn modelId="{5EADBD59-802D-1540-8AB8-6EFA8A5B312E}" type="presOf" srcId="{004F9501-AF8A-4D72-8BBB-46774908BAC0}" destId="{A7823EAA-0531-3949-BA40-B00DA4B05559}" srcOrd="0" destOrd="0" presId="urn:microsoft.com/office/officeart/2005/8/layout/vList2"/>
    <dgm:cxn modelId="{BF0764E4-B325-4218-A472-E341AAB9995B}" srcId="{26F736F4-9366-464A-8FC5-0183F808553B}" destId="{004F9501-AF8A-4D72-8BBB-46774908BAC0}" srcOrd="2" destOrd="0" parTransId="{DBFBEB9B-68DE-4ACF-8D0E-A32E320EA26F}" sibTransId="{6378707E-ED0E-4FF6-B6E1-3FEFEFCCD47E}"/>
    <dgm:cxn modelId="{5FEC86E4-C7D7-4450-9541-D059C42782C0}" srcId="{26F736F4-9366-464A-8FC5-0183F808553B}" destId="{B875BA87-945A-4B5D-85BE-EB6A994B8EF4}" srcOrd="0" destOrd="0" parTransId="{DF79315A-3947-4D72-8FDC-A6570FD81FCC}" sibTransId="{3A325F7B-5A62-4E1B-953C-3051AA51EC77}"/>
    <dgm:cxn modelId="{3458237D-9419-6648-AB11-FE89E3B77268}" type="presParOf" srcId="{D6619FDC-5966-B14D-868E-683CBBFCF2AE}" destId="{EC4AFA7F-BBEA-E543-8C82-E5916F5A1115}" srcOrd="0" destOrd="0" presId="urn:microsoft.com/office/officeart/2005/8/layout/vList2"/>
    <dgm:cxn modelId="{330D6E4B-5CC6-454B-98D8-D26B38CDFF92}" type="presParOf" srcId="{D6619FDC-5966-B14D-868E-683CBBFCF2AE}" destId="{DE69DE10-3757-034F-9B51-CE2DDB24DE80}" srcOrd="1" destOrd="0" presId="urn:microsoft.com/office/officeart/2005/8/layout/vList2"/>
    <dgm:cxn modelId="{A05C0D2D-9394-5647-B2EF-20CD2AD1CF60}" type="presParOf" srcId="{D6619FDC-5966-B14D-868E-683CBBFCF2AE}" destId="{D030DC13-AAB9-EA4C-B6CD-7109E4A4AB99}" srcOrd="2" destOrd="0" presId="urn:microsoft.com/office/officeart/2005/8/layout/vList2"/>
    <dgm:cxn modelId="{B10E866A-E631-EE43-B729-E804F199DE84}" type="presParOf" srcId="{D6619FDC-5966-B14D-868E-683CBBFCF2AE}" destId="{0BA03C6C-E8D3-FC48-BC33-3FD4CF07858B}" srcOrd="3" destOrd="0" presId="urn:microsoft.com/office/officeart/2005/8/layout/vList2"/>
    <dgm:cxn modelId="{9A2A985F-3A6E-4147-9B18-E377559929BB}" type="presParOf" srcId="{D6619FDC-5966-B14D-868E-683CBBFCF2AE}" destId="{A7823EAA-0531-3949-BA40-B00DA4B05559}" srcOrd="4" destOrd="0" presId="urn:microsoft.com/office/officeart/2005/8/layout/vList2"/>
    <dgm:cxn modelId="{C2771EE7-B27D-B942-8895-647771C0DEFC}" type="presParOf" srcId="{D6619FDC-5966-B14D-868E-683CBBFCF2AE}" destId="{3DFD10D5-AE42-5E4F-A650-EC66227DCEF4}" srcOrd="5" destOrd="0" presId="urn:microsoft.com/office/officeart/2005/8/layout/vList2"/>
    <dgm:cxn modelId="{DA661B55-4F30-9C49-AA1C-DF46D5F1E259}" type="presParOf" srcId="{D6619FDC-5966-B14D-868E-683CBBFCF2AE}" destId="{B38772A2-6ED6-0646-9B1B-D3A38378EC1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06274-9B94-164A-B131-05041E13E7E1}">
      <dsp:nvSpPr>
        <dsp:cNvPr id="0" name=""/>
        <dsp:cNvSpPr/>
      </dsp:nvSpPr>
      <dsp:spPr>
        <a:xfrm>
          <a:off x="3953" y="220305"/>
          <a:ext cx="2377306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Scalability</a:t>
          </a:r>
          <a:endParaRPr lang="en-US" sz="1700" kern="1200"/>
        </a:p>
      </dsp:txBody>
      <dsp:txXfrm>
        <a:off x="3953" y="220305"/>
        <a:ext cx="2377306" cy="489600"/>
      </dsp:txXfrm>
    </dsp:sp>
    <dsp:sp modelId="{FEEB3840-23C7-D147-ABB5-12E15D4CDF96}">
      <dsp:nvSpPr>
        <dsp:cNvPr id="0" name=""/>
        <dsp:cNvSpPr/>
      </dsp:nvSpPr>
      <dsp:spPr>
        <a:xfrm>
          <a:off x="3953" y="709905"/>
          <a:ext cx="2377306" cy="34211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Design the model to accommodate future growth in data volume</a:t>
          </a:r>
        </a:p>
      </dsp:txBody>
      <dsp:txXfrm>
        <a:off x="3953" y="709905"/>
        <a:ext cx="2377306" cy="3421127"/>
      </dsp:txXfrm>
    </dsp:sp>
    <dsp:sp modelId="{6BF0DF7A-2D4A-0948-A220-398551C71FD7}">
      <dsp:nvSpPr>
        <dsp:cNvPr id="0" name=""/>
        <dsp:cNvSpPr/>
      </dsp:nvSpPr>
      <dsp:spPr>
        <a:xfrm>
          <a:off x="2714082" y="220305"/>
          <a:ext cx="2377306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Performance</a:t>
          </a:r>
          <a:endParaRPr lang="en-US" sz="1700" kern="1200"/>
        </a:p>
      </dsp:txBody>
      <dsp:txXfrm>
        <a:off x="2714082" y="220305"/>
        <a:ext cx="2377306" cy="489600"/>
      </dsp:txXfrm>
    </dsp:sp>
    <dsp:sp modelId="{40D56CAE-1E55-A34B-9F2B-5F23F601F524}">
      <dsp:nvSpPr>
        <dsp:cNvPr id="0" name=""/>
        <dsp:cNvSpPr/>
      </dsp:nvSpPr>
      <dsp:spPr>
        <a:xfrm>
          <a:off x="2714082" y="709905"/>
          <a:ext cx="2377306" cy="34211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Balance normalization with query performance requirements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Implement appropriate indexing, especially on foreign key columns in the fact table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Consider partitioning the Sales fact table for large volumes of data</a:t>
          </a:r>
        </a:p>
      </dsp:txBody>
      <dsp:txXfrm>
        <a:off x="2714082" y="709905"/>
        <a:ext cx="2377306" cy="3421127"/>
      </dsp:txXfrm>
    </dsp:sp>
    <dsp:sp modelId="{D500D293-6BAB-E14F-A245-36D576388A38}">
      <dsp:nvSpPr>
        <dsp:cNvPr id="0" name=""/>
        <dsp:cNvSpPr/>
      </dsp:nvSpPr>
      <dsp:spPr>
        <a:xfrm>
          <a:off x="5424211" y="220305"/>
          <a:ext cx="2377306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Flexibility</a:t>
          </a:r>
          <a:endParaRPr lang="en-US" sz="1700" kern="1200"/>
        </a:p>
      </dsp:txBody>
      <dsp:txXfrm>
        <a:off x="5424211" y="220305"/>
        <a:ext cx="2377306" cy="489600"/>
      </dsp:txXfrm>
    </dsp:sp>
    <dsp:sp modelId="{B39036F5-BA6A-0245-8C4E-C28EF9549414}">
      <dsp:nvSpPr>
        <dsp:cNvPr id="0" name=""/>
        <dsp:cNvSpPr/>
      </dsp:nvSpPr>
      <dsp:spPr>
        <a:xfrm>
          <a:off x="5424211" y="709905"/>
          <a:ext cx="2377306" cy="34211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Allow for potential additions of new data elements or relationships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current design supports easy addition of new dimensions or fact tables</a:t>
          </a:r>
        </a:p>
      </dsp:txBody>
      <dsp:txXfrm>
        <a:off x="5424211" y="709905"/>
        <a:ext cx="2377306" cy="3421127"/>
      </dsp:txXfrm>
    </dsp:sp>
    <dsp:sp modelId="{905F6E3B-8CD1-2941-BB97-5CE0B796FA4C}">
      <dsp:nvSpPr>
        <dsp:cNvPr id="0" name=""/>
        <dsp:cNvSpPr/>
      </dsp:nvSpPr>
      <dsp:spPr>
        <a:xfrm>
          <a:off x="8134340" y="220305"/>
          <a:ext cx="2377306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Quality</a:t>
          </a:r>
          <a:endParaRPr lang="en-US" sz="1700" kern="1200"/>
        </a:p>
      </dsp:txBody>
      <dsp:txXfrm>
        <a:off x="8134340" y="220305"/>
        <a:ext cx="2377306" cy="489600"/>
      </dsp:txXfrm>
    </dsp:sp>
    <dsp:sp modelId="{34AC56B3-4A42-3140-8BE8-913B92E3769A}">
      <dsp:nvSpPr>
        <dsp:cNvPr id="0" name=""/>
        <dsp:cNvSpPr/>
      </dsp:nvSpPr>
      <dsp:spPr>
        <a:xfrm>
          <a:off x="8134340" y="709905"/>
          <a:ext cx="2377306" cy="34211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Implement checks and constraints to ensure data accuracy and consistency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Consider implementing a system to track data lineage</a:t>
          </a:r>
        </a:p>
      </dsp:txBody>
      <dsp:txXfrm>
        <a:off x="8134340" y="709905"/>
        <a:ext cx="2377306" cy="3421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FA7F-BBEA-E543-8C82-E5916F5A1115}">
      <dsp:nvSpPr>
        <dsp:cNvPr id="0" name=""/>
        <dsp:cNvSpPr/>
      </dsp:nvSpPr>
      <dsp:spPr>
        <a:xfrm>
          <a:off x="0" y="76262"/>
          <a:ext cx="10927829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Integration with ETL (Extract, Transform, Load) processes</a:t>
          </a:r>
        </a:p>
      </dsp:txBody>
      <dsp:txXfrm>
        <a:off x="46777" y="123039"/>
        <a:ext cx="10834275" cy="864675"/>
      </dsp:txXfrm>
    </dsp:sp>
    <dsp:sp modelId="{D030DC13-AAB9-EA4C-B6CD-7109E4A4AB99}">
      <dsp:nvSpPr>
        <dsp:cNvPr id="0" name=""/>
        <dsp:cNvSpPr/>
      </dsp:nvSpPr>
      <dsp:spPr>
        <a:xfrm>
          <a:off x="0" y="1103612"/>
          <a:ext cx="10927829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Connection to business intelligence and reporting tools</a:t>
          </a:r>
        </a:p>
      </dsp:txBody>
      <dsp:txXfrm>
        <a:off x="46777" y="1150389"/>
        <a:ext cx="10834275" cy="864675"/>
      </dsp:txXfrm>
    </dsp:sp>
    <dsp:sp modelId="{A7823EAA-0531-3949-BA40-B00DA4B05559}">
      <dsp:nvSpPr>
        <dsp:cNvPr id="0" name=""/>
        <dsp:cNvSpPr/>
      </dsp:nvSpPr>
      <dsp:spPr>
        <a:xfrm>
          <a:off x="0" y="2130962"/>
          <a:ext cx="10927829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Expansion to include additional data sources or business areas</a:t>
          </a:r>
        </a:p>
      </dsp:txBody>
      <dsp:txXfrm>
        <a:off x="46777" y="2177739"/>
        <a:ext cx="10834275" cy="864675"/>
      </dsp:txXfrm>
    </dsp:sp>
    <dsp:sp modelId="{B38772A2-6ED6-0646-9B1B-D3A38378EC1D}">
      <dsp:nvSpPr>
        <dsp:cNvPr id="0" name=""/>
        <dsp:cNvSpPr/>
      </dsp:nvSpPr>
      <dsp:spPr>
        <a:xfrm>
          <a:off x="0" y="3158312"/>
          <a:ext cx="10927829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Implement a full-fledged Date dimension to enhance time-based analysis capabilities</a:t>
          </a:r>
        </a:p>
      </dsp:txBody>
      <dsp:txXfrm>
        <a:off x="46777" y="3205089"/>
        <a:ext cx="10834275" cy="864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BB49C7-A2EA-9330-1040-B7B594809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E4BA9-7898-EF5E-D676-4E79F45B89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16AA8-8B3D-1E4D-AF00-36F7B48B00A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6487D-4D79-463E-D4B3-753CD1834F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30A3E-F080-533F-515D-1BE220DFB4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45DFB-FD3F-AC42-A629-C1D1EF55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5949-C9B2-514E-F57D-F50CB3C9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0BBA1-A1FD-F924-2EF2-3E54CDCB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E0DE-F14D-9131-4DDE-25986277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D1F1-8505-DCBD-E084-A67B202F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B3B-7344-E575-6289-B8B67B93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575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3D9A-6D80-068A-331D-0DE1EF7A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8DBDE-DE1C-5C3A-A401-D38304CE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01B7D-FE9E-42C9-AF53-C6542440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0CE3D-3352-FBED-03D8-1FDABD84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218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AFF9C-20FD-B5BB-D32E-F5D32230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92A-8F0F-5B8C-FBD7-9E3EF954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F40F-3FAA-B566-7B01-AF2C66CA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3395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0B19-CB22-9EAC-AF20-BBB397CA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4ADD-09BE-8B08-BCF8-0BC6A2C86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03F67-1264-ED30-13D7-213570AC8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B33D-10E0-D6B1-1068-5C1A8BC6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0F3B-BA87-CFB5-C1C2-108FF675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BD4B5-E01A-8D5D-5EE8-B2C472BD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627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CC4F-8420-0520-3688-130B2AB7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C48BA-2889-C267-4401-F38415370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D8061-15D3-44DB-18F5-77146BED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4D3B3-FB57-3D4B-5390-4007630B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9CE-B437-9416-F4B2-B1C4FBBE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D4A69-3008-532D-3B7B-6D3DBFDA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855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90C8-C577-F737-4350-B8486507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DDBBF-F935-AAE2-623A-10F45468E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E5FF4-61B7-3529-EF71-2E6E1534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5DCF7-620E-F5A6-AC55-0E54FE2A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A8256-895D-B170-7749-47A9D6AA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5516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FEFCA-A9AF-4E77-C4F1-5DD00BDA6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DB8E6-8FC6-38A4-2A19-3F0AF5332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D33A-1693-09B4-8940-CCF51FBC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6220-A129-051E-DDF4-1FA51FE4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D676F-3145-3A3C-20FF-8EE62250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058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5E02-BF5F-99D0-5E61-40257592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D7323-2BC3-37E2-CA24-EC2C856F1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278DC-E0E6-6A95-4955-4031985A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7AFE-B2DB-0A8A-D009-E0E6C607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7AFF8-6275-4F16-44A6-9D48EAEB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011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5525-748B-8E4E-F7B5-B77F3F79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AA78-21B7-5DB3-3DAB-8F7AC41A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1DB5-5690-1FD8-0451-9DD0856D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B7F89-64AE-52D2-0448-268A7C54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0EA88-230A-259C-74A9-C12494FB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3420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F6EC-3AD1-9516-17F9-F17968A3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C55B-EB0B-31E2-BA4A-35681FFDD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DC72C-3277-3711-EC74-ADBFF990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47C4-A5F8-8FB2-6323-6D6EA18B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757BB-555D-BBEF-E50E-0AA62A09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548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3E09-27EF-64BA-EBF3-09615154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2CCC-6AA1-C3AC-1753-E2B70134F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79EF-B1A7-FB67-5437-BD5B4083E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54E70-3452-B231-B107-F3519613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ED040-BB70-0EEC-BA8D-851C4541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7BDDA-0FCB-1D3A-F0A6-1AF052B5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609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FA4D-5308-0139-EBF4-F074A99F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1D81-72B7-7E07-03F7-7EF7F2CD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54A1-1BE6-A69E-AA2D-D37151E8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9974-8432-76C7-62E9-0DF2B057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F24C9-7209-CBE8-1486-1DD22BB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7311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CC7E-38ED-4C5C-7EBB-A5A3A8C1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B08B3-38C4-E80E-CDD5-890D61EDF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88BE4-32EA-54E1-F7DD-C9ECFCBFA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5ADCE-0D4D-8278-B05A-79C8AC31F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AA61E-7ADD-C045-D956-44F307454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A9D9E-C088-09D1-0708-70C2B75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37D96-7131-0761-1456-6026D753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F89C5-1415-9393-8784-BCEBCB65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1313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D28A-A52C-A3C1-EC7C-8F05D6E2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8AF27-4444-9F78-8988-81F486D0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78411-D79C-A0FB-8295-59FDCC69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79014-F221-DAD1-4F4B-62FC751B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36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B3353-0F3D-A075-911E-336BCC6C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3EFAF-E082-B888-DF3A-F40992B4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689E3-5EE2-AF08-7B8E-5F886DF8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6526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E8A3-9F1C-2B56-B688-1A3E76BE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DBE4-80E5-9676-6371-47FC60392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FC74A-D465-61B2-04DD-89C55B7D9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0584A-52E7-6D77-7C67-45B2D52D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25BCD-E375-3D09-30BB-933E9F3D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DAE81-EE32-F1C3-382B-ED60E865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53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BB88-7C56-FF07-1A1D-240B8D81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F2DB4-FEB5-DF08-6A85-33733A574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24A06-56BE-E1D0-0B2D-85A5B049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CD300-511A-AC23-89B8-53F8A161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20670-65AE-0BE2-A9AD-E2BE0E7C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7F1BA-7494-D1AC-0565-FC7E01AC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35432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C912-F52C-6DC8-7B7A-419530DD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52439-3F94-1A66-70AD-26F01AB10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0BA3-72EA-56CE-8A84-C7217D30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026E8-95C9-4445-7000-CDF8BE02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0AFE-DB74-3B1F-332F-651DD80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145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693EE-B9BD-A74A-7852-EF1FFDF7D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07CA7-2C32-D4DB-EFBE-2A7E9B764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C05B-270C-110F-6679-FCBDA681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F2CB-3A68-7430-5473-732D8FCC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FA9D-60C6-585A-24B8-E11AD7EA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5513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FA4D-5308-0139-EBF4-F074A99F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1D81-72B7-7E07-03F7-7EF7F2CD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54A1-1BE6-A69E-AA2D-D37151E8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9974-8432-76C7-62E9-0DF2B057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F24C9-7209-CBE8-1486-1DD22BB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54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E69-AEB4-D15F-8810-028D76F6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CA6A-A951-4297-57F0-2C7598D8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8AB6C-C379-E673-8F10-D28FB827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D271C-8E73-E2C7-D089-D71DDDF0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754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FA4D-5308-0139-EBF4-F074A99F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1D81-72B7-7E07-03F7-7EF7F2CD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54A1-1BE6-A69E-AA2D-D37151E8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9974-8432-76C7-62E9-0DF2B057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F24C9-7209-CBE8-1486-1DD22BB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7456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FA4D-5308-0139-EBF4-F074A99F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1D81-72B7-7E07-03F7-7EF7F2CD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54A1-1BE6-A69E-AA2D-D37151E8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9974-8432-76C7-62E9-0DF2B057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F24C9-7209-CBE8-1486-1DD22BB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00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39EB-0BFB-F26F-D24C-4721279F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4CD4-ED22-7E19-3127-F467B7FCF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A049B-9F79-24B8-B6B0-C463C1712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013AA-EF80-3651-D784-94C92321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43C96-8C2C-4127-F207-3DB60407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586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D06F-3782-2C44-2EFD-0DB636DB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9681-A832-7C7D-4B48-AD501D597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DF646-3B5A-5E54-C58C-6F3C29FEE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3A125-EF34-A4FD-5D71-90920910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5DA08-7B47-B6F1-7DB2-86BF7F05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CE396-E887-C3ED-4CB4-D77F1E78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285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B00B-DC82-94C5-9C06-3F36E80B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45CB1-3733-BEC6-5FE1-D65D0E7C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D0697-DDBA-9ACA-9F65-A1AE2081A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A9A23-6AFE-ACAC-E12D-C07309438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72283-3FCE-35C6-9A50-999A893F8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226C1-0D62-8952-B5C1-16128A8E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81DC7-2ED0-439A-1230-6F341729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537FD-136F-F39A-785D-661020DF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874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3172E-E74F-7B08-8AE2-B359BABD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FF62C-4CDF-9387-5E77-80BAFE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CED30-2AD5-9D96-4E5C-7ED1B7E2B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36A2E7-A384-7444-8553-8B2DDC535BE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C14-B293-293E-D0D5-83A8E4054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0467-5A6D-B140-527C-12F07D0A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65C44-76C9-C64C-A3D7-056908163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6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60" r:id="rId4"/>
    <p:sldLayoutId id="2147483674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CD7AA-6A9E-1D3D-42D1-2508BEC7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39243-D0D0-B38E-8C86-AA2210A8E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B4FB0-74E6-2BEA-6AFA-6C8524597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89815-5387-B546-B60E-5ABBA43933B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8DA0-DA20-1574-F682-9D0C4CC1F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3C85-8565-3D12-410E-002F15B3F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4E5A5D-1A38-4847-B98D-079EE78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6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79022-AB21-B145-8624-37C08EE85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614" y="2934525"/>
            <a:ext cx="5872715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 err="1"/>
              <a:t>AdventureWorks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4504E-C33A-BEFE-6DB9-0BD080250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933595"/>
            <a:ext cx="4561840" cy="1709849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/>
              <a:t>Teamates</a:t>
            </a:r>
            <a:r>
              <a:rPr lang="en-US" sz="2000" dirty="0"/>
              <a:t>: Medha Devalraj</a:t>
            </a:r>
          </a:p>
          <a:p>
            <a:pPr algn="l">
              <a:lnSpc>
                <a:spcPct val="100000"/>
              </a:lnSpc>
            </a:pPr>
            <a:r>
              <a:rPr lang="en-US" sz="2000" dirty="0"/>
              <a:t>                       Mohammod Yusuf </a:t>
            </a:r>
            <a:r>
              <a:rPr lang="en-US" sz="2000" dirty="0" err="1"/>
              <a:t>Qidwai</a:t>
            </a:r>
            <a:endParaRPr lang="en-US" sz="2000" dirty="0"/>
          </a:p>
          <a:p>
            <a:pPr algn="l">
              <a:lnSpc>
                <a:spcPct val="100000"/>
              </a:lnSpc>
            </a:pPr>
            <a:r>
              <a:rPr lang="en-US" sz="2000" dirty="0"/>
              <a:t>                       Harshwardhan Patil</a:t>
            </a:r>
          </a:p>
          <a:p>
            <a:pPr algn="l">
              <a:lnSpc>
                <a:spcPct val="100000"/>
              </a:lnSpc>
            </a:pPr>
            <a:r>
              <a:rPr lang="en-US" sz="2000" dirty="0"/>
              <a:t>	      Tanvi </a:t>
            </a:r>
            <a:r>
              <a:rPr lang="en-US" sz="2000" dirty="0" err="1"/>
              <a:t>Amlani</a:t>
            </a:r>
            <a:r>
              <a:rPr lang="en-US" sz="2000" dirty="0"/>
              <a:t> 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cycle - GIF Animation :: Behance">
            <a:extLst>
              <a:ext uri="{FF2B5EF4-FFF2-40B4-BE49-F238E27FC236}">
                <a16:creationId xmlns:a16="http://schemas.microsoft.com/office/drawing/2014/main" id="{9EEAB194-455A-ECE5-F4B0-4C3F8F6A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462023"/>
            <a:ext cx="5536001" cy="38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123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9A94-EA91-A9E4-F3C1-06E4D4B6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C3963-5C7E-C5BE-DC69-D396B295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785722" cy="1200361"/>
          </a:xfrm>
        </p:spPr>
        <p:txBody>
          <a:bodyPr anchor="b">
            <a:normAutofit/>
          </a:bodyPr>
          <a:lstStyle/>
          <a:p>
            <a:r>
              <a:rPr lang="en-US" sz="3600" dirty="0" err="1"/>
              <a:t>DimProductSubCategory</a:t>
            </a:r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B5C5-7D9B-EDDA-9556-A042BF62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DimProductSubcategory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SubcategoryKey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CategoryKey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 FOREIGN KEY REFERENCES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DimProductCategory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CategoryKey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SubcategoryID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VARCHAR(10),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SubcategoryName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Description TEXT,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ImageURL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VARCHAR(200)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1B057-7158-5879-49FB-E03AB7DFE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2215"/>
              </p:ext>
            </p:extLst>
          </p:nvPr>
        </p:nvGraphicFramePr>
        <p:xfrm>
          <a:off x="5987738" y="727909"/>
          <a:ext cx="5628021" cy="520907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976785">
                  <a:extLst>
                    <a:ext uri="{9D8B030D-6E8A-4147-A177-3AD203B41FA5}">
                      <a16:colId xmlns:a16="http://schemas.microsoft.com/office/drawing/2014/main" val="3227514411"/>
                    </a:ext>
                  </a:extLst>
                </a:gridCol>
                <a:gridCol w="1222651">
                  <a:extLst>
                    <a:ext uri="{9D8B030D-6E8A-4147-A177-3AD203B41FA5}">
                      <a16:colId xmlns:a16="http://schemas.microsoft.com/office/drawing/2014/main" val="4067222346"/>
                    </a:ext>
                  </a:extLst>
                </a:gridCol>
                <a:gridCol w="636252">
                  <a:extLst>
                    <a:ext uri="{9D8B030D-6E8A-4147-A177-3AD203B41FA5}">
                      <a16:colId xmlns:a16="http://schemas.microsoft.com/office/drawing/2014/main" val="3469815239"/>
                    </a:ext>
                  </a:extLst>
                </a:gridCol>
                <a:gridCol w="1792333">
                  <a:extLst>
                    <a:ext uri="{9D8B030D-6E8A-4147-A177-3AD203B41FA5}">
                      <a16:colId xmlns:a16="http://schemas.microsoft.com/office/drawing/2014/main" val="988744449"/>
                    </a:ext>
                  </a:extLst>
                </a:gridCol>
              </a:tblGrid>
              <a:tr h="6232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Attribute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Data Type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Key Type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737076996"/>
                  </a:ext>
                </a:extLst>
              </a:tr>
              <a:tr h="6232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SubcategoryKey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INT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PK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Unique identifier for subcategory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261622060"/>
                  </a:ext>
                </a:extLst>
              </a:tr>
              <a:tr h="6232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CategoryKey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INT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FK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Reference to product 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4138337378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SubcategoryID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Business identifier for subcategory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2167256512"/>
                  </a:ext>
                </a:extLst>
              </a:tr>
              <a:tr h="6232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SubcategoryName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Name of the subcategory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34069292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TEXT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Detailed subcategory 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2493519528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ImageURL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 dirty="0">
                          <a:effectLst/>
                        </a:rPr>
                        <a:t>URL to subcategory image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937" marR="13937" marT="13937" marB="13937" anchor="ctr"/>
                </a:tc>
                <a:extLst>
                  <a:ext uri="{0D108BD9-81ED-4DB2-BD59-A6C34878D82A}">
                    <a16:rowId xmlns:a16="http://schemas.microsoft.com/office/drawing/2014/main" val="265102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8878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8E70-EF1F-CD2F-60FF-70D5A796D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69AD7-9F7A-58A3-86DD-3BF925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DimProductCategory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6B09-95EF-BAF8-1757-389BBCEB0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DimProductCategory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CategoryKey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CategoryID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VARCHAR(10),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CategoryName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Description TEXT,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ImageURL</a:t>
            </a: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VARCHAR(200)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None/>
            </a:pP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1C4E7-E620-2C3B-E5C1-B15057848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39194"/>
              </p:ext>
            </p:extLst>
          </p:nvPr>
        </p:nvGraphicFramePr>
        <p:xfrm>
          <a:off x="5987738" y="1455676"/>
          <a:ext cx="5628020" cy="3713783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18653">
                  <a:extLst>
                    <a:ext uri="{9D8B030D-6E8A-4147-A177-3AD203B41FA5}">
                      <a16:colId xmlns:a16="http://schemas.microsoft.com/office/drawing/2014/main" val="2194248605"/>
                    </a:ext>
                  </a:extLst>
                </a:gridCol>
                <a:gridCol w="1209337">
                  <a:extLst>
                    <a:ext uri="{9D8B030D-6E8A-4147-A177-3AD203B41FA5}">
                      <a16:colId xmlns:a16="http://schemas.microsoft.com/office/drawing/2014/main" val="1747700978"/>
                    </a:ext>
                  </a:extLst>
                </a:gridCol>
                <a:gridCol w="1068014">
                  <a:extLst>
                    <a:ext uri="{9D8B030D-6E8A-4147-A177-3AD203B41FA5}">
                      <a16:colId xmlns:a16="http://schemas.microsoft.com/office/drawing/2014/main" val="3605831090"/>
                    </a:ext>
                  </a:extLst>
                </a:gridCol>
                <a:gridCol w="1732016">
                  <a:extLst>
                    <a:ext uri="{9D8B030D-6E8A-4147-A177-3AD203B41FA5}">
                      <a16:colId xmlns:a16="http://schemas.microsoft.com/office/drawing/2014/main" val="2734993234"/>
                    </a:ext>
                  </a:extLst>
                </a:gridCol>
              </a:tblGrid>
              <a:tr h="341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Attribute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Data Type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Key Type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1155474246"/>
                  </a:ext>
                </a:extLst>
              </a:tr>
              <a:tr h="6189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CategoryKey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INT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PK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Unique identifier for 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637405438"/>
                  </a:ext>
                </a:extLst>
              </a:tr>
              <a:tr h="8960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CategoryID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Business identifier for 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1776494442"/>
                  </a:ext>
                </a:extLst>
              </a:tr>
              <a:tr h="6189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CategoryName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Name of the category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3875584657"/>
                  </a:ext>
                </a:extLst>
              </a:tr>
              <a:tr h="6189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TEXT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Detailed category description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356211698"/>
                  </a:ext>
                </a:extLst>
              </a:tr>
              <a:tr h="6189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ImageURL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VARCHAR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kern="100">
                          <a:effectLst/>
                        </a:rPr>
                        <a:t>URL to category image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85" marR="13485" marT="13485" marB="13485" anchor="ctr"/>
                </a:tc>
                <a:extLst>
                  <a:ext uri="{0D108BD9-81ED-4DB2-BD59-A6C34878D82A}">
                    <a16:rowId xmlns:a16="http://schemas.microsoft.com/office/drawing/2014/main" val="377446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6432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593-9BAF-442C-A110-BADACA65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8B337-FBEC-E650-9A76-A53F3779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DimCustomer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DC41-CBF4-EDB1-A66D-9A6951E3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1910244" cy="3511943"/>
          </a:xfrm>
        </p:spPr>
        <p:txBody>
          <a:bodyPr anchor="ctr">
            <a:noAutofit/>
          </a:bodyPr>
          <a:lstStyle/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DimCustomer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CustomerTypeKey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DimCustomerType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CustomerTypeKey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CustomerID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FirstName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Email VARCHAR(100),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Phone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AddressLine1 VARCHAR(100),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14082E-4E3D-3D96-C882-910E7F778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43862"/>
              </p:ext>
            </p:extLst>
          </p:nvPr>
        </p:nvGraphicFramePr>
        <p:xfrm>
          <a:off x="6386742" y="650494"/>
          <a:ext cx="4830012" cy="5402978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518381">
                  <a:extLst>
                    <a:ext uri="{9D8B030D-6E8A-4147-A177-3AD203B41FA5}">
                      <a16:colId xmlns:a16="http://schemas.microsoft.com/office/drawing/2014/main" val="2710404054"/>
                    </a:ext>
                  </a:extLst>
                </a:gridCol>
                <a:gridCol w="1082255">
                  <a:extLst>
                    <a:ext uri="{9D8B030D-6E8A-4147-A177-3AD203B41FA5}">
                      <a16:colId xmlns:a16="http://schemas.microsoft.com/office/drawing/2014/main" val="1601398721"/>
                    </a:ext>
                  </a:extLst>
                </a:gridCol>
                <a:gridCol w="1082255">
                  <a:extLst>
                    <a:ext uri="{9D8B030D-6E8A-4147-A177-3AD203B41FA5}">
                      <a16:colId xmlns:a16="http://schemas.microsoft.com/office/drawing/2014/main" val="67544418"/>
                    </a:ext>
                  </a:extLst>
                </a:gridCol>
                <a:gridCol w="1147121">
                  <a:extLst>
                    <a:ext uri="{9D8B030D-6E8A-4147-A177-3AD203B41FA5}">
                      <a16:colId xmlns:a16="http://schemas.microsoft.com/office/drawing/2014/main" val="3208312014"/>
                    </a:ext>
                  </a:extLst>
                </a:gridCol>
              </a:tblGrid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Key Type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52440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CustomerKey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Unique identifier for customer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883508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CustomerTypeKey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customer type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41950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CustomerID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Business identifier for customer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812362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FirstName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Customer's first name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072934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LastName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Customer's last name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323759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Customer's email address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842068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Phone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Customer's phone number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367314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AddressLine1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Primary address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41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City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City name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83448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StateProvince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State or province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92172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PostalCode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Postal code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0155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Country name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02313"/>
                  </a:ext>
                </a:extLst>
              </a:tr>
              <a:tr h="283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CreditLimit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Approved credit limit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094837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AccountOpenedDate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Account creation 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304599"/>
                  </a:ext>
                </a:extLst>
              </a:tr>
              <a:tr h="38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CustomerStatus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Current customer status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6807" marB="673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90502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2D2502-4A35-94B7-A3AA-7BC6C6161ED4}"/>
              </a:ext>
            </a:extLst>
          </p:cNvPr>
          <p:cNvSpPr txBox="1">
            <a:spLocks/>
          </p:cNvSpPr>
          <p:nvPr/>
        </p:nvSpPr>
        <p:spPr>
          <a:xfrm>
            <a:off x="2786555" y="2003669"/>
            <a:ext cx="191024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City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StateProvince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PostalCode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Country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CreditLimit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AccountOpenedDate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DATE,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CustomerStatus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1214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CDF2-C932-E027-18F6-85D6A14AD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A7A7D-93A1-CFE8-7683-E9B5E6ED3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DimCustomerType</a:t>
            </a:r>
            <a:endParaRPr lang="en-US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9D4A-87BD-6A97-4B69-338404E25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DimCustomerType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CustomerTypeKey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TypeName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Description TEXT,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DiscountPercent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DECIMAL(5,2),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MinimumOrderAmount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PaymentTerms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930A-EA34-5072-8EE3-F2A499F9E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922450"/>
              </p:ext>
            </p:extLst>
          </p:nvPr>
        </p:nvGraphicFramePr>
        <p:xfrm>
          <a:off x="5911532" y="2830689"/>
          <a:ext cx="5150278" cy="302137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41839">
                  <a:extLst>
                    <a:ext uri="{9D8B030D-6E8A-4147-A177-3AD203B41FA5}">
                      <a16:colId xmlns:a16="http://schemas.microsoft.com/office/drawing/2014/main" val="3129866578"/>
                    </a:ext>
                  </a:extLst>
                </a:gridCol>
                <a:gridCol w="1083625">
                  <a:extLst>
                    <a:ext uri="{9D8B030D-6E8A-4147-A177-3AD203B41FA5}">
                      <a16:colId xmlns:a16="http://schemas.microsoft.com/office/drawing/2014/main" val="3390780267"/>
                    </a:ext>
                  </a:extLst>
                </a:gridCol>
                <a:gridCol w="956992">
                  <a:extLst>
                    <a:ext uri="{9D8B030D-6E8A-4147-A177-3AD203B41FA5}">
                      <a16:colId xmlns:a16="http://schemas.microsoft.com/office/drawing/2014/main" val="161155124"/>
                    </a:ext>
                  </a:extLst>
                </a:gridCol>
                <a:gridCol w="1367822">
                  <a:extLst>
                    <a:ext uri="{9D8B030D-6E8A-4147-A177-3AD203B41FA5}">
                      <a16:colId xmlns:a16="http://schemas.microsoft.com/office/drawing/2014/main" val="3110041253"/>
                    </a:ext>
                  </a:extLst>
                </a:gridCol>
              </a:tblGrid>
              <a:tr h="306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Attribute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Data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Key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Description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extLst>
                  <a:ext uri="{0D108BD9-81ED-4DB2-BD59-A6C34878D82A}">
                    <a16:rowId xmlns:a16="http://schemas.microsoft.com/office/drawing/2014/main" val="2198218538"/>
                  </a:ext>
                </a:extLst>
              </a:tr>
              <a:tr h="802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CustomerTypeKey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INT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PK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Unique identifier for customer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extLst>
                  <a:ext uri="{0D108BD9-81ED-4DB2-BD59-A6C34878D82A}">
                    <a16:rowId xmlns:a16="http://schemas.microsoft.com/office/drawing/2014/main" val="2271358233"/>
                  </a:ext>
                </a:extLst>
              </a:tr>
              <a:tr h="554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TypeName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VARCHAR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Name of customer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extLst>
                  <a:ext uri="{0D108BD9-81ED-4DB2-BD59-A6C34878D82A}">
                    <a16:rowId xmlns:a16="http://schemas.microsoft.com/office/drawing/2014/main" val="1520923555"/>
                  </a:ext>
                </a:extLst>
              </a:tr>
              <a:tr h="5546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Description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TEXT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Detailed type description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extLst>
                  <a:ext uri="{0D108BD9-81ED-4DB2-BD59-A6C34878D82A}">
                    <a16:rowId xmlns:a16="http://schemas.microsoft.com/office/drawing/2014/main" val="3398052984"/>
                  </a:ext>
                </a:extLst>
              </a:tr>
              <a:tr h="802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DiscountPercent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DECIMAL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Discount applicable to customer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83" marR="12083" marT="12083" marB="12083" anchor="ctr"/>
                </a:tc>
                <a:extLst>
                  <a:ext uri="{0D108BD9-81ED-4DB2-BD59-A6C34878D82A}">
                    <a16:rowId xmlns:a16="http://schemas.microsoft.com/office/drawing/2014/main" val="4175639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819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1BF16-7D7B-CF18-8412-B71CB067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39DB-29B4-9A78-5B10-D05FEAC7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8AC28-852E-080C-8C2F-9D053793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fontScale="92500" lnSpcReduction="10000"/>
          </a:bodyPr>
          <a:lstStyle/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DepartmentKey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DimDepartment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DepartmentKey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EmployeeID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FirstName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Title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UPN VARCHAR(100),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HireDate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DATE,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Email VARCHAR(100),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Phone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Address VARCHAR(100),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City VARCHAR(50),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CurrentFlag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971636-3914-11DB-0104-9120A045F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87020"/>
              </p:ext>
            </p:extLst>
          </p:nvPr>
        </p:nvGraphicFramePr>
        <p:xfrm>
          <a:off x="6444521" y="650494"/>
          <a:ext cx="4714451" cy="5324151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252174">
                  <a:extLst>
                    <a:ext uri="{9D8B030D-6E8A-4147-A177-3AD203B41FA5}">
                      <a16:colId xmlns:a16="http://schemas.microsoft.com/office/drawing/2014/main" val="2037103064"/>
                    </a:ext>
                  </a:extLst>
                </a:gridCol>
                <a:gridCol w="1116003">
                  <a:extLst>
                    <a:ext uri="{9D8B030D-6E8A-4147-A177-3AD203B41FA5}">
                      <a16:colId xmlns:a16="http://schemas.microsoft.com/office/drawing/2014/main" val="2152588482"/>
                    </a:ext>
                  </a:extLst>
                </a:gridCol>
                <a:gridCol w="1007503">
                  <a:extLst>
                    <a:ext uri="{9D8B030D-6E8A-4147-A177-3AD203B41FA5}">
                      <a16:colId xmlns:a16="http://schemas.microsoft.com/office/drawing/2014/main" val="3309416203"/>
                    </a:ext>
                  </a:extLst>
                </a:gridCol>
                <a:gridCol w="1338771">
                  <a:extLst>
                    <a:ext uri="{9D8B030D-6E8A-4147-A177-3AD203B41FA5}">
                      <a16:colId xmlns:a16="http://schemas.microsoft.com/office/drawing/2014/main" val="175793613"/>
                    </a:ext>
                  </a:extLst>
                </a:gridCol>
              </a:tblGrid>
              <a:tr h="210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Attribute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Data Type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Key Type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013101770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Unique identifier for employee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175099097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EmployeeID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Business identifier for employee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1379497069"/>
                  </a:ext>
                </a:extLst>
              </a:tr>
              <a:tr h="210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FirstName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Employee's first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791569483"/>
                  </a:ext>
                </a:extLst>
              </a:tr>
              <a:tr h="210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LastName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Employee's last name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3926062657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Email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Employee's email address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228891747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Phone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Employee's phone 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978840505"/>
                  </a:ext>
                </a:extLst>
              </a:tr>
              <a:tr h="210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HireDate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Hire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4353654"/>
                  </a:ext>
                </a:extLst>
              </a:tr>
              <a:tr h="210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PositionTitle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Job title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91096313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DepartmentKey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department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384263100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LocationKey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location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933634164"/>
                  </a:ext>
                </a:extLst>
              </a:tr>
              <a:tr h="543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IsSalesRep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BIT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Flag indicating if employee is a sales representative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3601920953"/>
                  </a:ext>
                </a:extLst>
              </a:tr>
              <a:tr h="543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IsManager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BIT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Flag indicating if employee is a manager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4209088166"/>
                  </a:ext>
                </a:extLst>
              </a:tr>
              <a:tr h="543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ReportsToKey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employee who they report to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1156198354"/>
                  </a:ext>
                </a:extLst>
              </a:tr>
              <a:tr h="3771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EmploymentStatus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Current employment status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7" marR="7897" marT="7897" marB="7897" anchor="ctr"/>
                </a:tc>
                <a:extLst>
                  <a:ext uri="{0D108BD9-81ED-4DB2-BD59-A6C34878D82A}">
                    <a16:rowId xmlns:a16="http://schemas.microsoft.com/office/drawing/2014/main" val="2341978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6003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02C9-B2A4-5895-EB0A-3A3FFCC7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58905-6A25-B848-B744-6280E5A8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DimDepartment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C0E8-E17F-A1C7-8846-0B822028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DimDepartment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DepartmentKey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DepartmentName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GroupName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CostCenter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BudgetAmount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ManagerEmployeeKey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BB42DC-FB88-84A1-A357-5E4ABCA6E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79432"/>
              </p:ext>
            </p:extLst>
          </p:nvPr>
        </p:nvGraphicFramePr>
        <p:xfrm>
          <a:off x="5987738" y="837696"/>
          <a:ext cx="5628019" cy="4949742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731672">
                  <a:extLst>
                    <a:ext uri="{9D8B030D-6E8A-4147-A177-3AD203B41FA5}">
                      <a16:colId xmlns:a16="http://schemas.microsoft.com/office/drawing/2014/main" val="3637895596"/>
                    </a:ext>
                  </a:extLst>
                </a:gridCol>
                <a:gridCol w="1226730">
                  <a:extLst>
                    <a:ext uri="{9D8B030D-6E8A-4147-A177-3AD203B41FA5}">
                      <a16:colId xmlns:a16="http://schemas.microsoft.com/office/drawing/2014/main" val="2523676098"/>
                    </a:ext>
                  </a:extLst>
                </a:gridCol>
                <a:gridCol w="1132419">
                  <a:extLst>
                    <a:ext uri="{9D8B030D-6E8A-4147-A177-3AD203B41FA5}">
                      <a16:colId xmlns:a16="http://schemas.microsoft.com/office/drawing/2014/main" val="1929150175"/>
                    </a:ext>
                  </a:extLst>
                </a:gridCol>
                <a:gridCol w="1537198">
                  <a:extLst>
                    <a:ext uri="{9D8B030D-6E8A-4147-A177-3AD203B41FA5}">
                      <a16:colId xmlns:a16="http://schemas.microsoft.com/office/drawing/2014/main" val="2551997180"/>
                    </a:ext>
                  </a:extLst>
                </a:gridCol>
              </a:tblGrid>
              <a:tr h="4176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b="0" kern="100" cap="none" spc="60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700" b="0" kern="100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b="0" kern="100" cap="none" spc="6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  <a:endParaRPr lang="en-US" sz="1700" b="0" kern="100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b="0" kern="100" cap="none" spc="60">
                          <a:solidFill>
                            <a:schemeClr val="bg1"/>
                          </a:solidFill>
                          <a:effectLst/>
                        </a:rPr>
                        <a:t>Key Type</a:t>
                      </a:r>
                      <a:endParaRPr lang="en-US" sz="1700" b="0" kern="100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700" b="0" kern="100" cap="none" spc="6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700" b="0" kern="100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11393"/>
                  </a:ext>
                </a:extLst>
              </a:tr>
              <a:tr h="631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DepartmentKey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PK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Unique identifier for department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614206"/>
                  </a:ext>
                </a:extLst>
              </a:tr>
              <a:tr h="8790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DepartmentID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Business identifier for department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48186"/>
                  </a:ext>
                </a:extLst>
              </a:tr>
              <a:tr h="631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DepartmentName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Name of the department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540035"/>
                  </a:ext>
                </a:extLst>
              </a:tr>
              <a:tr h="8790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Detailed department description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30375"/>
                  </a:ext>
                </a:extLst>
              </a:tr>
              <a:tr h="3841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Floor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Floor number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598148"/>
                  </a:ext>
                </a:extLst>
              </a:tr>
              <a:tr h="1126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b="1" kern="100" cap="none" spc="0">
                          <a:solidFill>
                            <a:schemeClr val="tx1"/>
                          </a:solidFill>
                          <a:effectLst/>
                        </a:rPr>
                        <a:t>ManagerKey</a:t>
                      </a:r>
                      <a:endParaRPr lang="en-US" sz="15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employee who manages the department</a:t>
                      </a:r>
                      <a:endParaRPr lang="en-US" sz="15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26" marR="10326" marT="99130" marB="103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4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2205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B62B2-DD63-FCA2-21F6-BFDE61D8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 err="1"/>
              <a:t>DimDate</a:t>
            </a:r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A0FB-027A-ED2C-2453-C138FDBAD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4" y="2351120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 TABLE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DimDate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DateKey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 PRIMARY KEY,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FullDate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DATE,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Year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Quarter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Month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MonthName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VARCHAR(10),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DayOfWeek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DayName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VARCHAR(10),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FiscalYear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IsHoliday</a:t>
            </a: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BIT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None/>
            </a:pPr>
            <a:endParaRPr lang="en-US" sz="1100" dirty="0"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135578-10E1-2754-7592-0E8D09012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62772"/>
              </p:ext>
            </p:extLst>
          </p:nvPr>
        </p:nvGraphicFramePr>
        <p:xfrm>
          <a:off x="5987738" y="1006481"/>
          <a:ext cx="5628019" cy="4612175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418811">
                  <a:extLst>
                    <a:ext uri="{9D8B030D-6E8A-4147-A177-3AD203B41FA5}">
                      <a16:colId xmlns:a16="http://schemas.microsoft.com/office/drawing/2014/main" val="2763151200"/>
                    </a:ext>
                  </a:extLst>
                </a:gridCol>
                <a:gridCol w="1257347">
                  <a:extLst>
                    <a:ext uri="{9D8B030D-6E8A-4147-A177-3AD203B41FA5}">
                      <a16:colId xmlns:a16="http://schemas.microsoft.com/office/drawing/2014/main" val="2699226874"/>
                    </a:ext>
                  </a:extLst>
                </a:gridCol>
                <a:gridCol w="1110413">
                  <a:extLst>
                    <a:ext uri="{9D8B030D-6E8A-4147-A177-3AD203B41FA5}">
                      <a16:colId xmlns:a16="http://schemas.microsoft.com/office/drawing/2014/main" val="3016304991"/>
                    </a:ext>
                  </a:extLst>
                </a:gridCol>
                <a:gridCol w="1841448">
                  <a:extLst>
                    <a:ext uri="{9D8B030D-6E8A-4147-A177-3AD203B41FA5}">
                      <a16:colId xmlns:a16="http://schemas.microsoft.com/office/drawing/2014/main" val="3218441493"/>
                    </a:ext>
                  </a:extLst>
                </a:gridCol>
              </a:tblGrid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Attribute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Data Type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Key Type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Description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2425355213"/>
                  </a:ext>
                </a:extLst>
              </a:tr>
              <a:tr h="6305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DateKey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PK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Unique identifier for date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1185752298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FullDate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Calendar date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2511567026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Year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Calendar year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751925274"/>
                  </a:ext>
                </a:extLst>
              </a:tr>
              <a:tr h="6305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Quarter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Calendar quarter (1-4)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3646601340"/>
                  </a:ext>
                </a:extLst>
              </a:tr>
              <a:tr h="6305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Month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Month number (1-12)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3856454775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MonthName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Month name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2399805317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DayOfWeek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Day of week (1-7)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1784908755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DayName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Day name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3932114245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FiscalYear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Fiscal year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201216195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IsHoliday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BIT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Holiday flag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0" marR="14020" marT="14020" marB="14020" anchor="ctr"/>
                </a:tc>
                <a:extLst>
                  <a:ext uri="{0D108BD9-81ED-4DB2-BD59-A6C34878D82A}">
                    <a16:rowId xmlns:a16="http://schemas.microsoft.com/office/drawing/2014/main" val="3316496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6743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49F87-854C-C6B1-3365-D3C354D5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5B84-0C36-5BB6-55FD-B3AC313C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DimSupplier</a:t>
            </a:r>
            <a:endParaRPr lang="en-US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B8FD-8BC0-9570-BB78-438EB6287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DimSupplier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SupplierKey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SupplierID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CompanyName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VARCHAR(100),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ContactName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VARCHAR(100),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Email VARCHAR(100),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Phone VARCHAR(20),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Address VARCHAR(100),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City VARCHAR(50),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Country VARCHAR(50),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CreditRating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PreferredVendorStatus</a:t>
            </a: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</a:t>
            </a:r>
          </a:p>
          <a:p>
            <a:pPr marL="0" indent="0">
              <a:buNone/>
            </a:pPr>
            <a:r>
              <a:rPr lang="en-US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00C54-DC17-B60B-0E60-FF48920BD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16763"/>
              </p:ext>
            </p:extLst>
          </p:nvPr>
        </p:nvGraphicFramePr>
        <p:xfrm>
          <a:off x="5911532" y="2599657"/>
          <a:ext cx="5150279" cy="3483443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535095">
                  <a:extLst>
                    <a:ext uri="{9D8B030D-6E8A-4147-A177-3AD203B41FA5}">
                      <a16:colId xmlns:a16="http://schemas.microsoft.com/office/drawing/2014/main" val="3216884165"/>
                    </a:ext>
                  </a:extLst>
                </a:gridCol>
                <a:gridCol w="1167384">
                  <a:extLst>
                    <a:ext uri="{9D8B030D-6E8A-4147-A177-3AD203B41FA5}">
                      <a16:colId xmlns:a16="http://schemas.microsoft.com/office/drawing/2014/main" val="3063363888"/>
                    </a:ext>
                  </a:extLst>
                </a:gridCol>
                <a:gridCol w="1052622">
                  <a:extLst>
                    <a:ext uri="{9D8B030D-6E8A-4147-A177-3AD203B41FA5}">
                      <a16:colId xmlns:a16="http://schemas.microsoft.com/office/drawing/2014/main" val="968850240"/>
                    </a:ext>
                  </a:extLst>
                </a:gridCol>
                <a:gridCol w="1395178">
                  <a:extLst>
                    <a:ext uri="{9D8B030D-6E8A-4147-A177-3AD203B41FA5}">
                      <a16:colId xmlns:a16="http://schemas.microsoft.com/office/drawing/2014/main" val="3922785938"/>
                    </a:ext>
                  </a:extLst>
                </a:gridCol>
              </a:tblGrid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Attribute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Data Type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Key Type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Description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4224631994"/>
                  </a:ext>
                </a:extLst>
              </a:tr>
              <a:tr h="392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SupplierKey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PK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Unique identifier for supplier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3582589338"/>
                  </a:ext>
                </a:extLst>
              </a:tr>
              <a:tr h="392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SupplierID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Business identifier for supplier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4108551344"/>
                  </a:ext>
                </a:extLst>
              </a:tr>
              <a:tr h="392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CompanyName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Supplier company 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3670484660"/>
                  </a:ext>
                </a:extLst>
              </a:tr>
              <a:tr h="392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ContactName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Primary contact person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581908694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Email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Contact email address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2807058333"/>
                  </a:ext>
                </a:extLst>
              </a:tr>
              <a:tr h="392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Phone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Contact phone number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927307844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Address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Business address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1196604299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City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City location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855305069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Country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Country location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3634897766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CreditRating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Credit rating (1-5)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3270404132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PreferredVendorStatus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BIT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kern="100">
                          <a:effectLst/>
                        </a:rPr>
                        <a:t>Preferred vendor flag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9" marR="8559" marT="8559" marB="8559" anchor="ctr"/>
                </a:tc>
                <a:extLst>
                  <a:ext uri="{0D108BD9-81ED-4DB2-BD59-A6C34878D82A}">
                    <a16:rowId xmlns:a16="http://schemas.microsoft.com/office/drawing/2014/main" val="19398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911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3CD79-D8EC-F6F9-87D8-7D6A39BC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04BF6-506D-A0FB-F04E-2E30DFC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DimWarehouse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71DE9-AEB7-130C-C9B6-5839D582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DimWarehouse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WarehouseName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Location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Country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Capacity INT,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Address VARCHAR(100),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ManagerEmployeeKey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IsAutomated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TemperatureControlled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08F18-9DB0-520F-7B8A-0F9899A79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14763"/>
              </p:ext>
            </p:extLst>
          </p:nvPr>
        </p:nvGraphicFramePr>
        <p:xfrm>
          <a:off x="576244" y="961019"/>
          <a:ext cx="5628020" cy="470309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70404">
                  <a:extLst>
                    <a:ext uri="{9D8B030D-6E8A-4147-A177-3AD203B41FA5}">
                      <a16:colId xmlns:a16="http://schemas.microsoft.com/office/drawing/2014/main" val="897257435"/>
                    </a:ext>
                  </a:extLst>
                </a:gridCol>
                <a:gridCol w="1061438">
                  <a:extLst>
                    <a:ext uri="{9D8B030D-6E8A-4147-A177-3AD203B41FA5}">
                      <a16:colId xmlns:a16="http://schemas.microsoft.com/office/drawing/2014/main" val="1124983413"/>
                    </a:ext>
                  </a:extLst>
                </a:gridCol>
                <a:gridCol w="937398">
                  <a:extLst>
                    <a:ext uri="{9D8B030D-6E8A-4147-A177-3AD203B41FA5}">
                      <a16:colId xmlns:a16="http://schemas.microsoft.com/office/drawing/2014/main" val="2270319043"/>
                    </a:ext>
                  </a:extLst>
                </a:gridCol>
                <a:gridCol w="1558780">
                  <a:extLst>
                    <a:ext uri="{9D8B030D-6E8A-4147-A177-3AD203B41FA5}">
                      <a16:colId xmlns:a16="http://schemas.microsoft.com/office/drawing/2014/main" val="1333574326"/>
                    </a:ext>
                  </a:extLst>
                </a:gridCol>
              </a:tblGrid>
              <a:tr h="3000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Attribute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Data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Key Type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Description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3628917622"/>
                  </a:ext>
                </a:extLst>
              </a:tr>
              <a:tr h="5432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WarehouseKey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INT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PK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Unique identifier for warehouse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1922040332"/>
                  </a:ext>
                </a:extLst>
              </a:tr>
              <a:tr h="5432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WarehouseName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VARCHAR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Name of warehouse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1445197141"/>
                  </a:ext>
                </a:extLst>
              </a:tr>
              <a:tr h="5432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Location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VARCHAR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Geographic location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755545245"/>
                  </a:ext>
                </a:extLst>
              </a:tr>
              <a:tr h="3000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Country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VARCHAR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Country location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685440735"/>
                  </a:ext>
                </a:extLst>
              </a:tr>
              <a:tr h="3000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Capacity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INT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Storage capacity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970042891"/>
                  </a:ext>
                </a:extLst>
              </a:tr>
              <a:tr h="3000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Address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VARCHAR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Physical address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1167171378"/>
                  </a:ext>
                </a:extLst>
              </a:tr>
              <a:tr h="786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ManagerEmployeeKey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INT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Reference to warehouse manager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25955225"/>
                  </a:ext>
                </a:extLst>
              </a:tr>
              <a:tr h="5432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IsAutomated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BIT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Automated facility flag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28143861"/>
                  </a:ext>
                </a:extLst>
              </a:tr>
              <a:tr h="5432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TemperatureControlled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BIT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500" kern="100">
                          <a:effectLst/>
                        </a:rPr>
                        <a:t>Temperature control flag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836" marR="11836" marT="11836" marB="11836" anchor="ctr"/>
                </a:tc>
                <a:extLst>
                  <a:ext uri="{0D108BD9-81ED-4DB2-BD59-A6C34878D82A}">
                    <a16:rowId xmlns:a16="http://schemas.microsoft.com/office/drawing/2014/main" val="235510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29209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C8835-DA21-EBE1-90DA-87ADB8A1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A89ED-1F09-EC6D-6ACC-8B27ADA9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DimTerritory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EE75-D588-3BD3-6C30-9ABD29C9A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DimTerritory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SalesTerritoryKey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Region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Country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[Group]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Division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ManagerEmployeeKey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CostCenter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SalesTarget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857156-8B9D-7A00-66A0-4BF2E4E79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15242"/>
              </p:ext>
            </p:extLst>
          </p:nvPr>
        </p:nvGraphicFramePr>
        <p:xfrm>
          <a:off x="429768" y="1945471"/>
          <a:ext cx="6702555" cy="4064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0582">
                  <a:extLst>
                    <a:ext uri="{9D8B030D-6E8A-4147-A177-3AD203B41FA5}">
                      <a16:colId xmlns:a16="http://schemas.microsoft.com/office/drawing/2014/main" val="2765990487"/>
                    </a:ext>
                  </a:extLst>
                </a:gridCol>
                <a:gridCol w="1257640">
                  <a:extLst>
                    <a:ext uri="{9D8B030D-6E8A-4147-A177-3AD203B41FA5}">
                      <a16:colId xmlns:a16="http://schemas.microsoft.com/office/drawing/2014/main" val="438389240"/>
                    </a:ext>
                  </a:extLst>
                </a:gridCol>
                <a:gridCol w="1110673">
                  <a:extLst>
                    <a:ext uri="{9D8B030D-6E8A-4147-A177-3AD203B41FA5}">
                      <a16:colId xmlns:a16="http://schemas.microsoft.com/office/drawing/2014/main" val="3867005126"/>
                    </a:ext>
                  </a:extLst>
                </a:gridCol>
                <a:gridCol w="1893660">
                  <a:extLst>
                    <a:ext uri="{9D8B030D-6E8A-4147-A177-3AD203B41FA5}">
                      <a16:colId xmlns:a16="http://schemas.microsoft.com/office/drawing/2014/main" val="49141388"/>
                    </a:ext>
                  </a:extLst>
                </a:gridCol>
              </a:tblGrid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Attribute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Data Type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Key Type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Description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890123181"/>
                  </a:ext>
                </a:extLst>
              </a:tr>
              <a:tr h="6436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SalesTerritoryKey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PK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Unique identifier for territory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3298308450"/>
                  </a:ext>
                </a:extLst>
              </a:tr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Region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Geographic region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3852474470"/>
                  </a:ext>
                </a:extLst>
              </a:tr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Country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Country name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2510980370"/>
                  </a:ext>
                </a:extLst>
              </a:tr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Group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Territory group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2369131446"/>
                  </a:ext>
                </a:extLst>
              </a:tr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Division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Business division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236111185"/>
                  </a:ext>
                </a:extLst>
              </a:tr>
              <a:tr h="6436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ManagerEmployeeKey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INT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Reference to territory manager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1267579931"/>
                  </a:ext>
                </a:extLst>
              </a:tr>
              <a:tr h="3555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CostCenter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VARCHAR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Cost center code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1428577818"/>
                  </a:ext>
                </a:extLst>
              </a:tr>
              <a:tr h="6436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SalesTarget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DECIMAL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800" kern="100">
                          <a:effectLst/>
                        </a:rPr>
                        <a:t>Annual sales target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4" marR="14024" marT="14024" marB="14024" anchor="ctr"/>
                </a:tc>
                <a:extLst>
                  <a:ext uri="{0D108BD9-81ED-4DB2-BD59-A6C34878D82A}">
                    <a16:rowId xmlns:a16="http://schemas.microsoft.com/office/drawing/2014/main" val="3927685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19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86899-69BB-B704-BA9A-3D90A893A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A19FA1-82EF-3B8E-B613-11983F4E8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A3DF7AB-EB0A-AE14-AAC6-3A9DBECEB57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45028" y="2804161"/>
            <a:ext cx="9941319" cy="33380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Description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Developing a comprehensive SQL-based sales data warehouse for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AdventureWorks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, a leading bicycle manufacturing and sales company.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Objective: To address data management challenges and support data-driven decision-making through robust database architecture.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Key Features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Snowflake schema design.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Integration of sales, inventory, and purchasing data.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Enhanced query performance and data integrity.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ue and black bike&#10;&#10;Description automatically generated with medium confidence">
            <a:extLst>
              <a:ext uri="{FF2B5EF4-FFF2-40B4-BE49-F238E27FC236}">
                <a16:creationId xmlns:a16="http://schemas.microsoft.com/office/drawing/2014/main" id="{E08E3F6E-E87D-538E-ECBC-8513FC1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883" y="3899444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01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E6-6E21-730B-CFAF-99E06EE01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0144D-4F78-2239-5D8E-B676F54E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DimShipMethod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CC89-B37B-6526-9774-ED833B1E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DimShipMethod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ShipMethodKey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MethodName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BaseRate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DECIMAL(10,2),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EstimatedDays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CarrierName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TrackingAvailable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MaxWeight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DECIMAL(10,2),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ActiveFlag</a:t>
            </a: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</a:t>
            </a:r>
          </a:p>
          <a:p>
            <a:pPr marL="0" marR="0" indent="0">
              <a:buNone/>
            </a:pPr>
            <a:r>
              <a: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A8C4AF-F557-638B-D9F8-330BD0602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16109"/>
              </p:ext>
            </p:extLst>
          </p:nvPr>
        </p:nvGraphicFramePr>
        <p:xfrm>
          <a:off x="576244" y="742603"/>
          <a:ext cx="5628021" cy="5139928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671141">
                  <a:extLst>
                    <a:ext uri="{9D8B030D-6E8A-4147-A177-3AD203B41FA5}">
                      <a16:colId xmlns:a16="http://schemas.microsoft.com/office/drawing/2014/main" val="2317800188"/>
                    </a:ext>
                  </a:extLst>
                </a:gridCol>
                <a:gridCol w="1249185">
                  <a:extLst>
                    <a:ext uri="{9D8B030D-6E8A-4147-A177-3AD203B41FA5}">
                      <a16:colId xmlns:a16="http://schemas.microsoft.com/office/drawing/2014/main" val="1079445159"/>
                    </a:ext>
                  </a:extLst>
                </a:gridCol>
                <a:gridCol w="1155233">
                  <a:extLst>
                    <a:ext uri="{9D8B030D-6E8A-4147-A177-3AD203B41FA5}">
                      <a16:colId xmlns:a16="http://schemas.microsoft.com/office/drawing/2014/main" val="3129996301"/>
                    </a:ext>
                  </a:extLst>
                </a:gridCol>
                <a:gridCol w="1552462">
                  <a:extLst>
                    <a:ext uri="{9D8B030D-6E8A-4147-A177-3AD203B41FA5}">
                      <a16:colId xmlns:a16="http://schemas.microsoft.com/office/drawing/2014/main" val="1160258775"/>
                    </a:ext>
                  </a:extLst>
                </a:gridCol>
              </a:tblGrid>
              <a:tr h="456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Key Type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228088"/>
                  </a:ext>
                </a:extLst>
              </a:tr>
              <a:tr h="846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ShipMethodKey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PK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Unique identifier for shipping method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037365"/>
                  </a:ext>
                </a:extLst>
              </a:tr>
              <a:tr h="614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MethodName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Name of shipping method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88446"/>
                  </a:ext>
                </a:extLst>
              </a:tr>
              <a:tr h="3827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BaseRate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Base shipping rate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830158"/>
                  </a:ext>
                </a:extLst>
              </a:tr>
              <a:tr h="614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EstimatedDays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Estimated delivery days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49704"/>
                  </a:ext>
                </a:extLst>
              </a:tr>
              <a:tr h="614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CarrierName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Shipping carrier name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3926"/>
                  </a:ext>
                </a:extLst>
              </a:tr>
              <a:tr h="614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TrackingAvailable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Tracking availability flag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47109"/>
                  </a:ext>
                </a:extLst>
              </a:tr>
              <a:tr h="614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MaxWeight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Maximum weight limit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85363"/>
                  </a:ext>
                </a:extLst>
              </a:tr>
              <a:tr h="3827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100" cap="none" spc="0">
                          <a:solidFill>
                            <a:schemeClr val="tx1"/>
                          </a:solidFill>
                          <a:effectLst/>
                        </a:rPr>
                        <a:t>ActiveFlag</a:t>
                      </a:r>
                      <a:endParaRPr lang="en-US" sz="14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400" kern="100" cap="none" spc="0">
                          <a:solidFill>
                            <a:schemeClr val="tx1"/>
                          </a:solidFill>
                          <a:effectLst/>
                        </a:rPr>
                        <a:t>Active method flag</a:t>
                      </a:r>
                      <a:endParaRPr lang="en-US" sz="14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4" marR="11274" marT="108233" marB="1127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66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9310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B5BC6-D8ED-953D-7B5E-38923286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Output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801F24-155A-0B61-EA06-A641648C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9" r="19392" b="1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896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C706643-6E13-393A-57F3-BDA1FE280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C846F-E316-3021-3C15-F337A6C8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9006A-6D56-F68C-D9F1-67B6AB69F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2E8C1-7527-F361-74AC-C3EC394EF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24A08-A060-3205-9A4B-1E8EA7267731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A3C43-B55C-B570-D6D5-A5F8B23C8FAE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DimCustomer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E1A7A-EDF8-9F4B-3E27-35884AEB79A8}"/>
              </a:ext>
            </a:extLst>
          </p:cNvPr>
          <p:cNvSpPr txBox="1"/>
          <p:nvPr/>
        </p:nvSpPr>
        <p:spPr>
          <a:xfrm>
            <a:off x="1180271" y="9749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DimCustomerType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296299C-8F1F-37AC-5648-C7044D0A1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4" y="2150957"/>
            <a:ext cx="5472959" cy="313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1D1CE2-E92C-62BE-6666-CC2F0361D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26" y="2242820"/>
            <a:ext cx="5815800" cy="135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69013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A22B6-F612-F2E5-4AFD-1D823E26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E6784E-CBBA-32D4-3FA0-515860A43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8B940-4833-6663-DFD4-68E269CF6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8CCD3-CE3B-46FB-5B85-A0AD7ECF8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63585-04BE-BD24-317C-2653A0BE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D1822-E63F-3C30-4AAA-F051EB47E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B1D43E5-EFA8-ADCC-3C56-22DBA6C6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28C65-9458-2831-63F3-045B6513E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E666D-BA87-8094-71F1-B0AF44B87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5E4D7-1420-6909-9D18-D8330AA2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4269D-367E-BCD6-7CCF-2306B004449A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EF7B0-31EC-C399-89E5-1185DEEC7DE1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DimDepartment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C69FE-7750-DB08-D075-3B9F169925FF}"/>
              </a:ext>
            </a:extLst>
          </p:cNvPr>
          <p:cNvSpPr txBox="1"/>
          <p:nvPr/>
        </p:nvSpPr>
        <p:spPr>
          <a:xfrm>
            <a:off x="1180271" y="9749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7A482AD-5D4C-97A0-9CDE-584ABE101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0" y="1773342"/>
            <a:ext cx="5234023" cy="386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98FE0B-25CE-FD93-40CD-59A6F492A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77" y="1773341"/>
            <a:ext cx="5213350" cy="386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689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431F9-A600-AA36-BCCF-3D0ABE03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50B55-E17B-169A-35EA-611555B3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E4814-135E-50ED-59ED-3CA96655E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B1909-EF75-6864-1267-E8B9FB1B8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77A54-98B5-47FF-2AE1-C159135D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B3B73A-3E62-D41A-F6A7-54725F890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65171C2-C515-740A-147D-22BE7E78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6917D7-3C4E-2CE5-20F6-3C8596464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ED716-B3DC-0EEB-ADD4-60FC90C0C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D8AE2-81B3-6E7E-8D9F-F975D573A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F7A6-D2F9-9DEA-4557-EF57BFCBE577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DDA39-045D-2D8C-3444-6DF8B2407EEB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DimProductCategory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BFEC4-A436-025F-0E51-2823D119B7DD}"/>
              </a:ext>
            </a:extLst>
          </p:cNvPr>
          <p:cNvSpPr txBox="1"/>
          <p:nvPr/>
        </p:nvSpPr>
        <p:spPr>
          <a:xfrm>
            <a:off x="1180271" y="9749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E55B739-6229-FDB6-AEB3-6F6A5A70F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4" y="2018382"/>
            <a:ext cx="5910964" cy="282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61BDBC7-ABCE-ECF3-A9F9-0F6D85F0DE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31" y="2018382"/>
            <a:ext cx="5367629" cy="310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5067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B61AA7-BBB1-E1A3-F236-D76BB94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6F9A3C-6E03-977B-46D8-EAB9BA86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A9C3C-F96D-2767-6AAE-FB3F7AC78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6829C-334D-29F5-9689-ADD723AA6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7DA80B-905D-F43B-413E-79EA64C07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3A4504-E461-9744-2A19-3308DA6E8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70C8284-8AFB-0720-3916-0B0DB4B83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16DE98-9890-8CC6-EA08-004CD87DE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65FFA-A611-8F7C-0CE8-F18136EB4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FB4AA-E6FE-295A-E03A-1A921BCAD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D0341-2A14-B82F-CA5A-FC2E8E7E1E42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AE9B8-ED74-E3BE-9883-D79533F67B6F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DimSupplier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27FC1-33AE-A41A-2CDF-1E7A2064E49C}"/>
              </a:ext>
            </a:extLst>
          </p:cNvPr>
          <p:cNvSpPr txBox="1"/>
          <p:nvPr/>
        </p:nvSpPr>
        <p:spPr>
          <a:xfrm>
            <a:off x="1180271" y="9749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BCC25B6-52F8-5494-35BD-69FD9810F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2" y="1994954"/>
            <a:ext cx="5656182" cy="218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9B3356F-DC58-11B8-47CC-634721210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8" y="1986596"/>
            <a:ext cx="5396209" cy="219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60105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06700-AA6C-4AC5-7086-869613DE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6B581E-ED74-E83A-8D3A-74EBA9A64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6A8C8-16FC-3BF7-2C3C-461618E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5666D-3F4A-2D04-975C-82FE08E6E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7F555-FACC-B9DB-80D8-EFA5795FA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69A8E-49BA-AD10-75B3-1F75A7596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1F8505B-50EB-63B6-827D-2F168EE10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90D856-9CDE-FFAC-A0D3-98CBB9CE8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88F81-1BBA-9F96-E85B-9E603A1D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C9484-A90D-1D9C-3D94-A0289BE84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7DC7-FB33-C97B-7F32-302FCB8D77BB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6E5C4-1161-BED7-B9E4-F5569579DDEB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DimWarehouse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85B25C-0C2A-DD61-1FF5-931A29AD0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7" y="1917700"/>
            <a:ext cx="5653414" cy="263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838AD3-9D12-5429-320A-D6357036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8" y="2077278"/>
            <a:ext cx="5210825" cy="2385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6CA4B-D6D2-0509-F111-403616596101}"/>
              </a:ext>
            </a:extLst>
          </p:cNvPr>
          <p:cNvSpPr txBox="1"/>
          <p:nvPr/>
        </p:nvSpPr>
        <p:spPr>
          <a:xfrm>
            <a:off x="1180271" y="9749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DimTerritory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3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8A92C-E483-AA5E-22CC-EE3A38EE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BA905E-8C5E-D33B-93CD-2AEBEC98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14B53-71A1-D0A5-0742-7DECFD186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E7012-730B-0FF2-AA30-34FDAFAB5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D0B1B-7F43-FD42-88D8-9E8F5EE2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D591-451F-C5ED-EE04-FFE97C96A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B62B9AF-2BCC-5735-00B1-061603380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FC387-45B7-0993-CF22-E5E66A10E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8D1DC3-B4F0-C4E6-34BD-88F0E0943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528C98-0ECE-880F-6762-10A481CC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C881E-C9F6-3011-3540-0C3B2E9A37A1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DimProductSubCategory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A42B9-D08E-1766-2C09-515C406742A4}"/>
              </a:ext>
            </a:extLst>
          </p:cNvPr>
          <p:cNvSpPr txBox="1"/>
          <p:nvPr/>
        </p:nvSpPr>
        <p:spPr>
          <a:xfrm>
            <a:off x="6095998" y="944217"/>
            <a:ext cx="609765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FactInventory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12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7466A5-8FA7-6EF5-3DC9-DEC9A92FD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1" y="2089467"/>
            <a:ext cx="5637530" cy="310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BD00468-36B4-A8CE-4757-FF6D6EE8A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89467"/>
            <a:ext cx="5870714" cy="3109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7645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F733B-C395-61CC-BF58-A361EBFC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DA10DB-BD57-A05A-DDC9-193DCBC9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646FE7-66CE-D5F3-B32A-62C075BA0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C48C5D-D0F2-7E28-7466-282F36250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20CBD-70E1-E060-4440-446085B5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4AE03-70DE-6F33-DA1A-4F92F6AD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92DB11-7FC2-9EB3-89B7-F39201343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E13E5-3964-1129-E812-F279E1684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87308-A80A-7204-1DEE-5E225FA63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353D8-2849-781A-599A-D1B56848C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3B5AD-4A19-972D-F08F-DAEAF1AAC2FE}"/>
              </a:ext>
            </a:extLst>
          </p:cNvPr>
          <p:cNvSpPr txBox="1"/>
          <p:nvPr/>
        </p:nvSpPr>
        <p:spPr>
          <a:xfrm>
            <a:off x="699714" y="944217"/>
            <a:ext cx="3762956" cy="46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>
              <a:spcAft>
                <a:spcPts val="1200"/>
              </a:spcAft>
            </a:pPr>
            <a:r>
              <a:rPr lang="en-US" sz="4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DimShipMethod</a:t>
            </a:r>
            <a:r>
              <a:rPr lang="en-US" sz="4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5F2A57-76D8-0CF5-9101-4CA29CD30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3" y="1901229"/>
            <a:ext cx="5118100" cy="329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F35F28-7C9A-0079-A687-6CFDFBFB1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92" y="1901229"/>
            <a:ext cx="5836285" cy="329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92E83-8FD1-A063-0EF5-EA8A7AF1B992}"/>
              </a:ext>
            </a:extLst>
          </p:cNvPr>
          <p:cNvSpPr txBox="1"/>
          <p:nvPr/>
        </p:nvSpPr>
        <p:spPr>
          <a:xfrm>
            <a:off x="6095998" y="9442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1200"/>
              </a:spcAft>
            </a:pPr>
            <a:r>
              <a:rPr lang="en-US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FactPurchasing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6745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65017-846D-8E9A-3A9F-E0FC4837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A5AF0B-6621-E1A2-4AAB-1FD7D7BBD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3E3A6-719B-C1E0-BA61-7966D4903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68C70A-DFA8-045D-C037-7C6FF5FC1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28D7E-8662-AE29-3D6B-DB24A5FC4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C29516-6134-79D2-8528-EEE0F302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B13A1CE-06E9-F085-FE0C-4B1551261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24ED2-DC66-4A11-8330-D11C9003B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71953-0915-762F-3B9D-4900EDD59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FC92F-87AB-1DE2-19AE-4B03DD1DF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54819-0C62-41D7-AEC7-DAF0D1B4BE60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FactSales</a:t>
            </a:r>
            <a:endParaRPr lang="en-US" sz="4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BE9E203-B501-8B6E-368C-755172BFB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1969341"/>
            <a:ext cx="11327549" cy="444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0793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DEFB-B2A6-1847-2943-1FA3ADC78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1D01FB-17ED-7CE4-4921-8CEF092DC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6CAE7F3-BE9D-77BC-B04C-AF944D4F28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Core Development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: Design and implement a scalable SQL database.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Schema Architecture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: Employ fact and dimension tables with a snowflake schema.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Focus Areas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Sales transaction tracking.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Inventory control and purchase order management.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Customer relationship management and product hierarchy.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Territory and location management.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Technical Implementation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SQL Server database, query optimization, and performance tuning.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Data integration with existing systems for a seamless operational workflow.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and black bike&#10;&#10;Description automatically generated with medium confidence">
            <a:extLst>
              <a:ext uri="{FF2B5EF4-FFF2-40B4-BE49-F238E27FC236}">
                <a16:creationId xmlns:a16="http://schemas.microsoft.com/office/drawing/2014/main" id="{67F7377F-81C4-68BD-0705-1FD1CA17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883" y="3899444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0960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34A3F-B614-C4D6-6EC1-C50F61699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7B264B-693B-25C9-2F3D-C9752546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6E4FE-ED7D-8CF0-CCBE-AF3E7797D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581C1-33D7-7B86-C5FA-0AC7016CC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61D1AA-4723-F848-9268-4D773AB5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E9459-A1FA-234A-82CF-3A9226FA8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AC75BAE8-4F94-B2DA-8180-E9752E595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DBE70-0933-72C6-08B1-21DB729F8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40E21-3A3D-9B91-11C9-2F89E8991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BFA61-8A49-E0F8-54B6-A3FC3E1D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2DF58-E6C5-6696-858D-AFAA3B0475C1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000" dirty="0" err="1">
                <a:solidFill>
                  <a:schemeClr val="bg1"/>
                </a:solidFill>
              </a:rPr>
              <a:t>vw_SalesSummary</a:t>
            </a:r>
            <a:endParaRPr lang="en-US" sz="40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D0411-149C-BD3C-48E0-C0A806B9B228}"/>
              </a:ext>
            </a:extLst>
          </p:cNvPr>
          <p:cNvSpPr txBox="1"/>
          <p:nvPr/>
        </p:nvSpPr>
        <p:spPr>
          <a:xfrm>
            <a:off x="459350" y="1851251"/>
            <a:ext cx="420409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CREATE VIEW </a:t>
            </a:r>
            <a:r>
              <a:rPr lang="en-US" sz="1200" dirty="0" err="1"/>
              <a:t>vw_SalesSummary</a:t>
            </a:r>
            <a:endParaRPr lang="en-US" sz="1200" dirty="0"/>
          </a:p>
          <a:p>
            <a:r>
              <a:rPr lang="en-US" sz="1200" dirty="0"/>
              <a:t>AS</a:t>
            </a:r>
          </a:p>
          <a:p>
            <a:r>
              <a:rPr lang="en-US" sz="1200" dirty="0"/>
              <a:t>SELECT </a:t>
            </a:r>
          </a:p>
          <a:p>
            <a:r>
              <a:rPr lang="en-US" sz="1200" dirty="0"/>
              <a:t>    CONVERT(VARCHAR(10), </a:t>
            </a:r>
            <a:r>
              <a:rPr lang="en-US" sz="1200" dirty="0" err="1"/>
              <a:t>d.FullDate</a:t>
            </a:r>
            <a:r>
              <a:rPr lang="en-US" sz="1200" dirty="0"/>
              <a:t>, 120) AS </a:t>
            </a:r>
            <a:r>
              <a:rPr lang="en-US" sz="1200" dirty="0" err="1"/>
              <a:t>OrderDate</a:t>
            </a:r>
            <a:r>
              <a:rPr lang="en-US" sz="1200" dirty="0"/>
              <a:t>,</a:t>
            </a:r>
          </a:p>
          <a:p>
            <a:r>
              <a:rPr lang="en-US" sz="1200" dirty="0"/>
              <a:t>    CONCAT(</a:t>
            </a:r>
            <a:r>
              <a:rPr lang="en-US" sz="1200" dirty="0" err="1"/>
              <a:t>c.FirstName</a:t>
            </a:r>
            <a:r>
              <a:rPr lang="en-US" sz="1200" dirty="0"/>
              <a:t>, ' ', </a:t>
            </a:r>
            <a:r>
              <a:rPr lang="en-US" sz="1200" dirty="0" err="1"/>
              <a:t>c.LastName</a:t>
            </a:r>
            <a:r>
              <a:rPr lang="en-US" sz="1200" dirty="0"/>
              <a:t>) AS </a:t>
            </a:r>
            <a:r>
              <a:rPr lang="en-US" sz="1200" dirty="0" err="1"/>
              <a:t>CustomerName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p.ProductName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t.Region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s.Quantity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s.UnitPrice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s.TotalSales</a:t>
            </a:r>
            <a:r>
              <a:rPr lang="en-US" sz="1200" dirty="0"/>
              <a:t>,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s.Cost</a:t>
            </a:r>
            <a:r>
              <a:rPr lang="en-US" sz="1200" dirty="0"/>
              <a:t>,</a:t>
            </a:r>
          </a:p>
          <a:p>
            <a:r>
              <a:rPr lang="en-US" sz="1200" dirty="0"/>
              <a:t>    (</a:t>
            </a:r>
            <a:r>
              <a:rPr lang="en-US" sz="1200" dirty="0" err="1"/>
              <a:t>s.TotalSales</a:t>
            </a:r>
            <a:r>
              <a:rPr lang="en-US" sz="1200" dirty="0"/>
              <a:t> - </a:t>
            </a:r>
            <a:r>
              <a:rPr lang="en-US" sz="1200" dirty="0" err="1"/>
              <a:t>s.Cost</a:t>
            </a:r>
            <a:r>
              <a:rPr lang="en-US" sz="1200" dirty="0"/>
              <a:t>) AS Profit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dbo.FactSales</a:t>
            </a:r>
            <a:r>
              <a:rPr lang="en-US" sz="1200" dirty="0"/>
              <a:t> s</a:t>
            </a:r>
          </a:p>
          <a:p>
            <a:r>
              <a:rPr lang="en-US" sz="1200" dirty="0"/>
              <a:t>    INNER JOIN </a:t>
            </a:r>
            <a:r>
              <a:rPr lang="en-US" sz="1200" dirty="0" err="1"/>
              <a:t>dbo.DimDate</a:t>
            </a:r>
            <a:r>
              <a:rPr lang="en-US" sz="1200" dirty="0"/>
              <a:t> d </a:t>
            </a:r>
          </a:p>
          <a:p>
            <a:r>
              <a:rPr lang="en-US" sz="1200" dirty="0"/>
              <a:t>        ON </a:t>
            </a:r>
            <a:r>
              <a:rPr lang="en-US" sz="1200" dirty="0" err="1"/>
              <a:t>s.OrderDateKey</a:t>
            </a:r>
            <a:r>
              <a:rPr lang="en-US" sz="1200" dirty="0"/>
              <a:t> = </a:t>
            </a:r>
            <a:r>
              <a:rPr lang="en-US" sz="1200" dirty="0" err="1"/>
              <a:t>d.DateKey</a:t>
            </a:r>
            <a:endParaRPr lang="en-US" sz="1200" dirty="0"/>
          </a:p>
          <a:p>
            <a:r>
              <a:rPr lang="en-US" sz="1200" dirty="0"/>
              <a:t>    INNER JOIN </a:t>
            </a:r>
            <a:r>
              <a:rPr lang="en-US" sz="1200" dirty="0" err="1"/>
              <a:t>dbo.DimCustomer</a:t>
            </a:r>
            <a:r>
              <a:rPr lang="en-US" sz="1200" dirty="0"/>
              <a:t> c </a:t>
            </a:r>
          </a:p>
          <a:p>
            <a:r>
              <a:rPr lang="en-US" sz="1200" dirty="0"/>
              <a:t>        ON </a:t>
            </a:r>
            <a:r>
              <a:rPr lang="en-US" sz="1200" dirty="0" err="1"/>
              <a:t>s.CustomerKey</a:t>
            </a:r>
            <a:r>
              <a:rPr lang="en-US" sz="1200" dirty="0"/>
              <a:t> = </a:t>
            </a:r>
            <a:r>
              <a:rPr lang="en-US" sz="1200" dirty="0" err="1"/>
              <a:t>c.CustomerKey</a:t>
            </a:r>
            <a:endParaRPr lang="en-US" sz="1200" dirty="0"/>
          </a:p>
          <a:p>
            <a:r>
              <a:rPr lang="en-US" sz="1200" dirty="0"/>
              <a:t>    INNER JOIN </a:t>
            </a:r>
            <a:r>
              <a:rPr lang="en-US" sz="1200" dirty="0" err="1"/>
              <a:t>dbo.DimProduct</a:t>
            </a:r>
            <a:r>
              <a:rPr lang="en-US" sz="1200" dirty="0"/>
              <a:t> p </a:t>
            </a:r>
          </a:p>
          <a:p>
            <a:r>
              <a:rPr lang="en-US" sz="1200" dirty="0"/>
              <a:t>        ON </a:t>
            </a:r>
            <a:r>
              <a:rPr lang="en-US" sz="1200" dirty="0" err="1"/>
              <a:t>s.ProductKey</a:t>
            </a:r>
            <a:r>
              <a:rPr lang="en-US" sz="1200" dirty="0"/>
              <a:t> = </a:t>
            </a:r>
            <a:r>
              <a:rPr lang="en-US" sz="1200" dirty="0" err="1"/>
              <a:t>p.ProductKey</a:t>
            </a:r>
            <a:endParaRPr lang="en-US" sz="1200" dirty="0"/>
          </a:p>
          <a:p>
            <a:r>
              <a:rPr lang="en-US" sz="1200" dirty="0"/>
              <a:t>    INNER JOIN </a:t>
            </a:r>
            <a:r>
              <a:rPr lang="en-US" sz="1200" dirty="0" err="1"/>
              <a:t>dbo.DimTerritory</a:t>
            </a:r>
            <a:r>
              <a:rPr lang="en-US" sz="1200" dirty="0"/>
              <a:t> t </a:t>
            </a:r>
          </a:p>
          <a:p>
            <a:r>
              <a:rPr lang="en-US" sz="1200" dirty="0"/>
              <a:t>        ON </a:t>
            </a:r>
            <a:r>
              <a:rPr lang="en-US" sz="1200" dirty="0" err="1"/>
              <a:t>s.SalesTerritoryKey</a:t>
            </a:r>
            <a:r>
              <a:rPr lang="en-US" sz="1200" dirty="0"/>
              <a:t> = </a:t>
            </a:r>
            <a:r>
              <a:rPr lang="en-US" sz="1200" dirty="0" err="1"/>
              <a:t>t.SalesTerritoryKey</a:t>
            </a:r>
            <a:r>
              <a:rPr lang="en-US" sz="1200" dirty="0"/>
              <a:t>;</a:t>
            </a:r>
          </a:p>
          <a:p>
            <a:r>
              <a:rPr lang="en-US" sz="1200" dirty="0"/>
              <a:t>GO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F0AF35F-D274-1378-F3ED-FA7B5C80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884" y="995680"/>
            <a:ext cx="6223674" cy="501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8089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202CA-AB20-3A4C-B856-847FD2D4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54889C-94DA-C61C-8978-2C3CB5431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8E723-672F-E08D-6F4F-907AF7BD8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ACC9C-A3CD-665C-7427-530D52BA2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C832C-956A-A560-C4B2-C23EDF023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BC744-6181-4418-68B6-B4387E65B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DB8813F9-D3F4-9B73-AAE7-F9DD443A6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18ABC6-1C9A-9CB7-64A5-924C56D1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AF6AD-B1AD-3E96-6D67-195128D74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12B02-04B9-9764-17A7-6688DF96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B854-3CA1-C367-66A1-6BBC90B5C27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000" b="0" dirty="0" err="1">
                <a:solidFill>
                  <a:schemeClr val="bg1"/>
                </a:solidFill>
                <a:effectLst/>
              </a:rPr>
              <a:t>vw_InventoryStatus</a:t>
            </a:r>
            <a:endParaRPr lang="en-US" sz="40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2988E-AEBC-BF77-599A-A70593326395}"/>
              </a:ext>
            </a:extLst>
          </p:cNvPr>
          <p:cNvSpPr txBox="1"/>
          <p:nvPr/>
        </p:nvSpPr>
        <p:spPr>
          <a:xfrm>
            <a:off x="459350" y="1851251"/>
            <a:ext cx="42040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</a:rPr>
              <a:t>CREATE VIEW </a:t>
            </a:r>
            <a:r>
              <a:rPr lang="en-US" sz="1400" b="0" dirty="0" err="1">
                <a:effectLst/>
              </a:rPr>
              <a:t>vw_InventoryStatus</a:t>
            </a:r>
            <a:r>
              <a:rPr lang="en-US" sz="1400" b="0" dirty="0">
                <a:effectLst/>
              </a:rPr>
              <a:t> AS</a:t>
            </a:r>
          </a:p>
          <a:p>
            <a:r>
              <a:rPr lang="en-US" sz="1400" b="0" dirty="0">
                <a:effectLst/>
              </a:rPr>
              <a:t>SELECT 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d.FullDate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p.ProductName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w.WarehouseName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i.Quantity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i.UnitCost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i.TotalValue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    </a:t>
            </a:r>
            <a:r>
              <a:rPr lang="en-US" sz="1400" b="0" dirty="0" err="1">
                <a:effectLst/>
              </a:rPr>
              <a:t>i.QualityStatus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FROM </a:t>
            </a:r>
            <a:r>
              <a:rPr lang="en-US" sz="1400" b="0" dirty="0" err="1">
                <a:effectLst/>
              </a:rPr>
              <a:t>FactInventory</a:t>
            </a:r>
            <a:r>
              <a:rPr lang="en-US" sz="1400" b="0" dirty="0">
                <a:effectLst/>
              </a:rPr>
              <a:t> </a:t>
            </a:r>
            <a:r>
              <a:rPr lang="en-US" sz="1400" b="0" dirty="0" err="1">
                <a:effectLst/>
              </a:rPr>
              <a:t>i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DimDate</a:t>
            </a:r>
            <a:r>
              <a:rPr lang="en-US" sz="1400" b="0" dirty="0">
                <a:effectLst/>
              </a:rPr>
              <a:t> d ON </a:t>
            </a:r>
            <a:r>
              <a:rPr lang="en-US" sz="1400" b="0" dirty="0" err="1">
                <a:effectLst/>
              </a:rPr>
              <a:t>i.DateKey</a:t>
            </a:r>
            <a:r>
              <a:rPr lang="en-US" sz="1400" b="0" dirty="0">
                <a:effectLst/>
              </a:rPr>
              <a:t> = </a:t>
            </a:r>
            <a:r>
              <a:rPr lang="en-US" sz="1400" b="0" dirty="0" err="1">
                <a:effectLst/>
              </a:rPr>
              <a:t>d.DateKey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DimProduct</a:t>
            </a:r>
            <a:r>
              <a:rPr lang="en-US" sz="1400" b="0" dirty="0">
                <a:effectLst/>
              </a:rPr>
              <a:t> p ON </a:t>
            </a:r>
            <a:r>
              <a:rPr lang="en-US" sz="1400" b="0" dirty="0" err="1">
                <a:effectLst/>
              </a:rPr>
              <a:t>i.ProductKey</a:t>
            </a:r>
            <a:r>
              <a:rPr lang="en-US" sz="1400" b="0" dirty="0">
                <a:effectLst/>
              </a:rPr>
              <a:t> = </a:t>
            </a:r>
            <a:r>
              <a:rPr lang="en-US" sz="1400" b="0" dirty="0" err="1">
                <a:effectLst/>
              </a:rPr>
              <a:t>p.ProductKey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DimWarehouse</a:t>
            </a:r>
            <a:r>
              <a:rPr lang="en-US" sz="1400" b="0" dirty="0">
                <a:effectLst/>
              </a:rPr>
              <a:t> w ON </a:t>
            </a:r>
            <a:r>
              <a:rPr lang="en-US" sz="1400" b="0" dirty="0" err="1">
                <a:effectLst/>
              </a:rPr>
              <a:t>i.WarehouseKey</a:t>
            </a:r>
            <a:r>
              <a:rPr lang="en-US" sz="1400" b="0" dirty="0">
                <a:effectLst/>
              </a:rPr>
              <a:t> = </a:t>
            </a:r>
            <a:r>
              <a:rPr lang="en-US" sz="1400" b="0" dirty="0" err="1">
                <a:effectLst/>
              </a:rPr>
              <a:t>w.WarehouseKey</a:t>
            </a:r>
            <a:r>
              <a:rPr lang="en-US" sz="1400" b="0" dirty="0">
                <a:effectLst/>
              </a:rPr>
              <a:t>;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14F9474-E732-CBF3-F51E-8FF14661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27" y="1046480"/>
            <a:ext cx="5598160" cy="43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28293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46687-D163-691E-E1CF-4B5EC2DE7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622657-E26F-B2F3-D803-CAC15812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A508C-EF62-50E3-8100-AC89D1871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4410F-830A-0284-D75D-D365F1C80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1440B-6980-2BB8-26CE-66305468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066A36-26D5-9C25-4B38-67D9CDF4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E59E12D-0DE2-A190-BFD1-DE722235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A2774E-B5F9-CA14-25D9-4C5BD201A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79658-8E8C-EE1D-0260-51548C81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3A05F-26D2-8A74-1595-6B547EECE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8A3F2-2004-E820-5899-D5C4379B3256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3600" b="0" dirty="0" err="1">
                <a:solidFill>
                  <a:schemeClr val="bg1"/>
                </a:solidFill>
                <a:effectLst/>
              </a:rPr>
              <a:t>vw_PurchasingSummary</a:t>
            </a:r>
            <a:endParaRPr lang="en-US" sz="36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79CE7-7493-38C7-6224-3A08D8CB0027}"/>
              </a:ext>
            </a:extLst>
          </p:cNvPr>
          <p:cNvSpPr txBox="1"/>
          <p:nvPr/>
        </p:nvSpPr>
        <p:spPr>
          <a:xfrm>
            <a:off x="459350" y="1851251"/>
            <a:ext cx="42040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</a:rPr>
              <a:t>CREATE VIEW </a:t>
            </a:r>
            <a:r>
              <a:rPr lang="en-US" sz="1400" b="0" dirty="0" err="1">
                <a:effectLst/>
              </a:rPr>
              <a:t>vw_PurchasingSummary</a:t>
            </a:r>
            <a:r>
              <a:rPr lang="en-US" sz="1400" b="0" dirty="0">
                <a:effectLst/>
              </a:rPr>
              <a:t> AS</a:t>
            </a:r>
          </a:p>
          <a:p>
            <a:r>
              <a:rPr lang="en-US" sz="1400" b="0" dirty="0">
                <a:effectLst/>
              </a:rPr>
              <a:t>SELECT 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d.FullDate</a:t>
            </a:r>
            <a:r>
              <a:rPr lang="en-US" sz="1400" b="0" dirty="0">
                <a:effectLst/>
              </a:rPr>
              <a:t> AS </a:t>
            </a:r>
            <a:r>
              <a:rPr lang="en-US" sz="1400" b="0" dirty="0" err="1">
                <a:effectLst/>
              </a:rPr>
              <a:t>OrderDate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s.CompanyName</a:t>
            </a:r>
            <a:r>
              <a:rPr lang="en-US" sz="1400" b="0" dirty="0">
                <a:effectLst/>
              </a:rPr>
              <a:t> AS Supplier,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p.ProductName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fp.Quantity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fp.UnitCost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fp.TotalCost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fp.Status</a:t>
            </a:r>
            <a:r>
              <a:rPr lang="en-US" sz="1400" b="0" dirty="0">
                <a:effectLst/>
              </a:rPr>
              <a:t>,</a:t>
            </a:r>
          </a:p>
          <a:p>
            <a:r>
              <a:rPr lang="en-US" sz="1400" b="0" dirty="0">
                <a:effectLst/>
              </a:rPr>
              <a:t>    </a:t>
            </a:r>
            <a:r>
              <a:rPr lang="en-US" sz="1400" b="0" dirty="0" err="1">
                <a:effectLst/>
              </a:rPr>
              <a:t>w.WarehouseName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FROM </a:t>
            </a:r>
            <a:r>
              <a:rPr lang="en-US" sz="1400" b="0" dirty="0" err="1">
                <a:effectLst/>
              </a:rPr>
              <a:t>FactPurchasing</a:t>
            </a:r>
            <a:r>
              <a:rPr lang="en-US" sz="1400" b="0" dirty="0">
                <a:effectLst/>
              </a:rPr>
              <a:t> </a:t>
            </a:r>
            <a:r>
              <a:rPr lang="en-US" sz="1400" b="0" dirty="0" err="1">
                <a:effectLst/>
              </a:rPr>
              <a:t>fp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DimDate</a:t>
            </a:r>
            <a:r>
              <a:rPr lang="en-US" sz="1400" b="0" dirty="0">
                <a:effectLst/>
              </a:rPr>
              <a:t> d ON </a:t>
            </a:r>
            <a:r>
              <a:rPr lang="en-US" sz="1400" b="0" dirty="0" err="1">
                <a:effectLst/>
              </a:rPr>
              <a:t>fp.OrderDateKey</a:t>
            </a:r>
            <a:r>
              <a:rPr lang="en-US" sz="1400" b="0" dirty="0">
                <a:effectLst/>
              </a:rPr>
              <a:t> = </a:t>
            </a:r>
            <a:r>
              <a:rPr lang="en-US" sz="1400" b="0" dirty="0" err="1">
                <a:effectLst/>
              </a:rPr>
              <a:t>d.DateKey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DimSupplier</a:t>
            </a:r>
            <a:r>
              <a:rPr lang="en-US" sz="1400" b="0" dirty="0">
                <a:effectLst/>
              </a:rPr>
              <a:t> s ON </a:t>
            </a:r>
            <a:r>
              <a:rPr lang="en-US" sz="1400" b="0" dirty="0" err="1">
                <a:effectLst/>
              </a:rPr>
              <a:t>fp.SupplierKey</a:t>
            </a:r>
            <a:r>
              <a:rPr lang="en-US" sz="1400" b="0" dirty="0">
                <a:effectLst/>
              </a:rPr>
              <a:t> = </a:t>
            </a:r>
            <a:r>
              <a:rPr lang="en-US" sz="1400" b="0" dirty="0" err="1">
                <a:effectLst/>
              </a:rPr>
              <a:t>s.SupplierKey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DimProduct</a:t>
            </a:r>
            <a:r>
              <a:rPr lang="en-US" sz="1400" b="0" dirty="0">
                <a:effectLst/>
              </a:rPr>
              <a:t> p ON </a:t>
            </a:r>
            <a:r>
              <a:rPr lang="en-US" sz="1400" b="0" dirty="0" err="1">
                <a:effectLst/>
              </a:rPr>
              <a:t>fp.ProductKey</a:t>
            </a:r>
            <a:r>
              <a:rPr lang="en-US" sz="1400" b="0" dirty="0">
                <a:effectLst/>
              </a:rPr>
              <a:t> = </a:t>
            </a:r>
            <a:r>
              <a:rPr lang="en-US" sz="1400" b="0" dirty="0" err="1">
                <a:effectLst/>
              </a:rPr>
              <a:t>p.ProductKey</a:t>
            </a:r>
            <a:endParaRPr lang="en-US" sz="1400" b="0" dirty="0">
              <a:effectLst/>
            </a:endParaRPr>
          </a:p>
          <a:p>
            <a:r>
              <a:rPr lang="en-US" sz="1400" b="0" dirty="0">
                <a:effectLst/>
              </a:rPr>
              <a:t>JOIN </a:t>
            </a:r>
            <a:r>
              <a:rPr lang="en-US" sz="1400" b="0" dirty="0" err="1">
                <a:effectLst/>
              </a:rPr>
              <a:t>DimWarehouse</a:t>
            </a:r>
            <a:r>
              <a:rPr lang="en-US" sz="1400" b="0" dirty="0">
                <a:effectLst/>
              </a:rPr>
              <a:t> w ON </a:t>
            </a:r>
            <a:r>
              <a:rPr lang="en-US" sz="1400" b="0" dirty="0" err="1">
                <a:effectLst/>
              </a:rPr>
              <a:t>fp.WarehouseKey</a:t>
            </a:r>
            <a:r>
              <a:rPr lang="en-US" sz="1400" b="0" dirty="0">
                <a:effectLst/>
              </a:rPr>
              <a:t> = </a:t>
            </a:r>
            <a:r>
              <a:rPr lang="en-US" sz="1400" b="0" dirty="0" err="1">
                <a:effectLst/>
              </a:rPr>
              <a:t>w.WarehouseKey</a:t>
            </a:r>
            <a:r>
              <a:rPr lang="en-US" sz="1400" b="0" dirty="0">
                <a:effectLst/>
              </a:rPr>
              <a:t>;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46419A2-8321-9504-8B12-58990EF4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772160"/>
            <a:ext cx="5423290" cy="4683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4633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A1A72-A420-4227-D736-2E85630D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035844-214E-DF73-5343-2FAAD83CF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A21DB-0B4C-61BB-D673-8CFB68AAC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6967B-886B-8D9A-F4BA-59C6F56C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E961B6-F3A0-BDCD-5147-3E6EFD120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BD0310-7348-8C9D-51B2-48EA46E63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9549181-0ADC-5B58-B823-22ADA1096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1E27A-B085-A959-84B3-DA969EDE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EA71D-8BA5-33E1-710A-3D60A2F4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6E2FFB-C540-F275-DA7D-2ABB41DA9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3449F-78AB-2CA9-5F22-FC05F1E29EF0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ptos Display" panose="02110004020202020204"/>
              </a:rPr>
              <a:t>Top Sales Representative Analysis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15" name="Picture 1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556E84F-7B0A-B536-896C-11EEDD6D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7" y="2397477"/>
            <a:ext cx="6812788" cy="302937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6F9AFF-F218-D9F4-0CCA-83987450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363" y="1187633"/>
            <a:ext cx="514963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0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51367-4521-DB82-D21B-85A10225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DE8CCF-2B52-6057-2C33-5058F91D3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F7C95-735D-9F43-1B97-2FEAAB56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6FFA4E-1CD6-C565-F1BE-612D55C12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E3410-2DA3-2CC1-4234-438B112E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DA134F-F300-CD55-1152-C50A328E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738C795-5495-68E7-D3B9-2994ED1B2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3B1E9F-E287-EA2C-1F1E-E282E481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92685-B305-8485-C330-4607AD4F9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2A140-CC74-0CCE-2FEE-D88CE69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09F6C-650F-EC60-FE07-DCDD61CD63A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Product category performance</a:t>
            </a:r>
          </a:p>
        </p:txBody>
      </p:sp>
      <p:pic>
        <p:nvPicPr>
          <p:cNvPr id="20" name="Picture 1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2F734D-B2D1-F030-1275-10B568D8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75" y="1213989"/>
            <a:ext cx="5254483" cy="4232656"/>
          </a:xfrm>
          <a:prstGeom prst="rect">
            <a:avLst/>
          </a:prstGeom>
        </p:spPr>
      </p:pic>
      <p:pic>
        <p:nvPicPr>
          <p:cNvPr id="22" name="Picture 21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B529C86D-17CF-E6A4-2ED0-08C08536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" y="2368899"/>
            <a:ext cx="685799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98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0132B-4B1F-6117-E7C4-A2E0E498E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E4A2EA-0B3C-9081-7AFD-A250EA7F3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9EF3D-CC4F-9E37-56C1-0D5E11A91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D7615-4F80-A61D-7C29-D8BFDA3B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2566B-FA35-D9F0-6F9B-34E8B7793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170F63-692B-5AA0-8F85-30DFAB06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0D5A0F1-FEDE-9685-DBBB-A86D0F85B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21086-ACB6-F54C-4865-1323CFF8A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53C6C-9826-E5E3-3AD7-1A17E44B8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C0912-FFFF-F9B3-B828-E14878050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F71-B12C-8373-2E3C-62D24D5DE7A1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ptos Display" panose="02110004020202020204"/>
              </a:rPr>
              <a:t>Customer Segmentation Analysis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group of people with numbers&#10;&#10;Description automatically generated">
            <a:extLst>
              <a:ext uri="{FF2B5EF4-FFF2-40B4-BE49-F238E27FC236}">
                <a16:creationId xmlns:a16="http://schemas.microsoft.com/office/drawing/2014/main" id="{1F30AC16-4320-F66A-7C13-27E545A7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" y="2584173"/>
            <a:ext cx="7031530" cy="2385391"/>
          </a:xfrm>
          <a:prstGeom prst="rect">
            <a:avLst/>
          </a:prstGeom>
        </p:spPr>
      </p:pic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F49BCA-C447-CB1C-685B-D6FB6655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68" y="846696"/>
            <a:ext cx="4967828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7410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E3E5C-A804-EB38-5C76-5ABF6532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6F8C1-D4D9-8BE1-1C41-DFEAD0AEF0D5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Inventory and Stock Analysis 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572D67C-8F92-78EA-7B53-DCA6D13E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19" y="2340441"/>
            <a:ext cx="5318381" cy="323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F80920-765C-8C7A-D258-6B5FE4DB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33" y="1843388"/>
            <a:ext cx="4119554" cy="466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3070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C893C-F916-9A7D-F76F-B20A74CB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49AE-D4B2-06A8-BD43-9D5EC353D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FB153-5479-AF08-F8E5-018103D8F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AFEB1-1B6F-09B1-23D9-636C7CCC2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9510-1E28-CF42-B7FA-E0B1A8F6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8DA094-8C50-457E-8D1E-DCDA03FCB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CBE7EFD-C31E-FAC5-FE50-7E605EA3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277A2-2912-E6CC-4A5F-0A7852BD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43251-2CA4-060F-E516-8C4D444DE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77407-787C-1C0A-B343-C8E0A4241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4FE39-AD1B-A150-B321-3E7B2F8B670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Inventory and Stock Analysis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8F280F-AA04-5E1B-2D00-3C0434A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6" y="2313277"/>
            <a:ext cx="11897139" cy="3143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1335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D3651-F71D-78FE-96E9-776CBD2E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902418-E96B-DA10-209E-44D1D3CBA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9595A-D40C-8C10-DC6D-DA016975A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66B180-6893-8E4A-5667-2C7922B3B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D66A9E-B104-43AF-7491-2F15C2A42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2BFF5-52E0-0B2B-543B-5312D8BE2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DC22E-A4CF-85F7-40AB-62744D05FD2D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Regional Sales Performance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B95C66-B05C-0036-F40E-289DA950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72" y="1779639"/>
            <a:ext cx="5207579" cy="435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6D4493-3759-EBA4-F59C-4B563EFF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639"/>
            <a:ext cx="4886632" cy="435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4363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79A2A-D983-E9EB-C1BB-7F02B03E7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33B5B0-CE47-A36C-ADC2-9F1F057A7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C29C3C-0029-D546-6FFB-6DC8A7289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2C9926-0880-6473-6A34-A9C7C6D19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984175-B3B0-EB62-F2FA-CC53C6119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558761-DB90-8BF7-53A8-DBEE9880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6CA2F-0B25-EE8F-ECDF-6EE055772A48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Regional Sales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B084-D1DF-409C-A729-B620D8B9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829013"/>
            <a:ext cx="10982634" cy="193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9831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59AC2D6-8588-36F9-C89A-BB8F1C304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667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A18E0-4C21-C6EE-B4B8-57495E50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309BB-B769-9F8A-6B3E-E74649F98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5A1E4-9311-3B82-6386-C31AF4FA3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8267CB-1F82-9803-DC33-A4ADBE81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04F782-DDD0-2F68-5177-EA54E10E6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CEABA4-0219-7E86-784B-3FF3B7DC8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D98DA-0450-7F3F-5DA0-5700E07E8E91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Customer Purchase Pattern Analysis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9F5C02-6B55-AE26-8B85-7750BF3F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42" y="1251741"/>
            <a:ext cx="5234956" cy="4630995"/>
          </a:xfrm>
          <a:prstGeom prst="rect">
            <a:avLst/>
          </a:prstGeom>
        </p:spPr>
      </p:pic>
      <p:pic>
        <p:nvPicPr>
          <p:cNvPr id="7" name="Picture 6" descr="A screenshot of a data table&#10;&#10;Description automatically generated">
            <a:extLst>
              <a:ext uri="{FF2B5EF4-FFF2-40B4-BE49-F238E27FC236}">
                <a16:creationId xmlns:a16="http://schemas.microsoft.com/office/drawing/2014/main" id="{86729F85-676D-ADF7-68FA-9C16C9EE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" y="2567360"/>
            <a:ext cx="673407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2073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8B8E5-4288-ACCC-3E0B-5AF3AB01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0D97DB-53CE-E401-394C-3A09EDC22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AE4276-ED2B-84EF-BF7C-8CA62DE8C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BDF7FC-2825-08CA-4176-CC4102CB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284B35-58F3-C916-5273-AA9EFF84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7A14F-63CC-B2D6-0DC0-7E5049C0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96874-2532-7C19-0E71-9E6119A6A5A2}"/>
              </a:ext>
            </a:extLst>
          </p:cNvPr>
          <p:cNvSpPr txBox="1"/>
          <p:nvPr/>
        </p:nvSpPr>
        <p:spPr>
          <a:xfrm>
            <a:off x="699713" y="353160"/>
            <a:ext cx="842462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Product Profitability and Inventory Efficiency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3C5D548-8718-6FCD-DD1E-9A92A9CF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08" y="1720458"/>
            <a:ext cx="4659548" cy="4670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28005B-5C9D-F43B-1590-FFA9C711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13" y="1720459"/>
            <a:ext cx="4964348" cy="467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62958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77EE2-BE2A-7959-08EA-465597B2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98D42E-2E32-779C-ED2B-54CB815FC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B40D01-0D52-6098-9BB1-5B3058B6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0624B2-98EB-24E9-9973-CECE2214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39DFE4-A34F-6608-AE3C-95E3C91C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AF6FA-CAB0-B1E9-7869-55A2429A2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4975D-D296-B1AD-49DC-3E66BBBE6378}"/>
              </a:ext>
            </a:extLst>
          </p:cNvPr>
          <p:cNvSpPr txBox="1"/>
          <p:nvPr/>
        </p:nvSpPr>
        <p:spPr>
          <a:xfrm>
            <a:off x="699713" y="353160"/>
            <a:ext cx="8395125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Product Profitability and Inventory Efficiency</a:t>
            </a:r>
          </a:p>
        </p:txBody>
      </p:sp>
      <p:pic>
        <p:nvPicPr>
          <p:cNvPr id="3" name="Picture 2" descr="A screen shot of a white sheet&#10;&#10;Description automatically generated">
            <a:extLst>
              <a:ext uri="{FF2B5EF4-FFF2-40B4-BE49-F238E27FC236}">
                <a16:creationId xmlns:a16="http://schemas.microsoft.com/office/drawing/2014/main" id="{460C18F6-DBCD-0D16-3134-2560027AF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972901"/>
            <a:ext cx="11464414" cy="3238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1590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0699B-2FDC-9C4C-1846-60E080D6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4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FB61E-D91F-6F86-DAC6-13B922FA380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Product Profitability and Inventory Efficiency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9BAF76C-7AE5-BBAD-91DD-62604EA1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165" y="342900"/>
            <a:ext cx="804075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10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C9ED8-F1F0-611E-BCBF-56CC82EF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Considerations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CB803-AA8F-63A2-475E-6CE14D10F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522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23486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C6395-C5AE-4C19-6340-E540BDB7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Future Expansion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33FD51-ED32-A1D1-F18F-3AEE4C613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852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5384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B00B4-12A7-92E4-3A02-2696F163C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5764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DC6F-B73B-5679-0037-4B016959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Queries and Tables</a:t>
            </a:r>
          </a:p>
        </p:txBody>
      </p:sp>
      <p:pic>
        <p:nvPicPr>
          <p:cNvPr id="10" name="Picture 9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01A65A70-31E9-02F5-C6A8-8A7353ED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11" y="654567"/>
            <a:ext cx="4633303" cy="5559964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6582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842F1-FB94-FDB6-FCA1-303A91618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7BAC-0428-8466-D19F-77AD8857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FactSales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B1A2-7333-36F9-094F-03C13C097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64" y="2664385"/>
            <a:ext cx="4519865" cy="2695246"/>
          </a:xfrm>
        </p:spPr>
        <p:txBody>
          <a:bodyPr anchor="ctr">
            <a:noAutofit/>
          </a:bodyPr>
          <a:lstStyle/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FactSales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DueDateKey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ShipDateKey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DimCustomer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SalesTerritoryKey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DimTerritory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SalesTerritoryKey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ShipMethodKey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DimShipMethod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ShipMethodKey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Quantity INT,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UnitPrice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DECIMAL(18,2),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UnitCost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DECIMAL(18,2),  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TotalSales</a:t>
            </a:r>
            <a:r>
              <a:rPr lang="en-US" sz="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DECIMAL(18,2),   Cost DECIMAL(18,2),   Discount DECIMAL(18,2),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TaxAmount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DECIMAL(18,2),    Freight DECIMAL(18,2),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SalesOrderNumber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PONumber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    </a:t>
            </a:r>
            <a:r>
              <a:rPr lang="en-US" sz="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PaymentMethod</a:t>
            </a: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VARCHAR(20),    Status VARCHAR(20) );</a:t>
            </a:r>
          </a:p>
          <a:p>
            <a:pPr marL="0" marR="0" indent="0">
              <a:lnSpc>
                <a:spcPct val="100000"/>
              </a:lnSpc>
              <a:buNone/>
            </a:pPr>
            <a:endParaRPr lang="en-US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B6551-B335-86B3-20B8-779A3A69C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10909"/>
              </p:ext>
            </p:extLst>
          </p:nvPr>
        </p:nvGraphicFramePr>
        <p:xfrm>
          <a:off x="5987738" y="962192"/>
          <a:ext cx="5628020" cy="4700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5265">
                  <a:extLst>
                    <a:ext uri="{9D8B030D-6E8A-4147-A177-3AD203B41FA5}">
                      <a16:colId xmlns:a16="http://schemas.microsoft.com/office/drawing/2014/main" val="3946216475"/>
                    </a:ext>
                  </a:extLst>
                </a:gridCol>
                <a:gridCol w="833814">
                  <a:extLst>
                    <a:ext uri="{9D8B030D-6E8A-4147-A177-3AD203B41FA5}">
                      <a16:colId xmlns:a16="http://schemas.microsoft.com/office/drawing/2014/main" val="1023568515"/>
                    </a:ext>
                  </a:extLst>
                </a:gridCol>
                <a:gridCol w="833814">
                  <a:extLst>
                    <a:ext uri="{9D8B030D-6E8A-4147-A177-3AD203B41FA5}">
                      <a16:colId xmlns:a16="http://schemas.microsoft.com/office/drawing/2014/main" val="2735491651"/>
                    </a:ext>
                  </a:extLst>
                </a:gridCol>
                <a:gridCol w="2715127">
                  <a:extLst>
                    <a:ext uri="{9D8B030D-6E8A-4147-A177-3AD203B41FA5}">
                      <a16:colId xmlns:a16="http://schemas.microsoft.com/office/drawing/2014/main" val="3995748429"/>
                    </a:ext>
                  </a:extLst>
                </a:gridCol>
              </a:tblGrid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Attribute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Data Type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Key Type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920226121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SalesKey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Unique identifier for each sales transaction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2509229604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OrderDateKey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date dimension for order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259226376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DueDateKey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date dimension for due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423824297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ShipDateKey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date dimension for ship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687421477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CustomerKey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customer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47012754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EmployeeKey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employee who processed the sale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2682418076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ProductKey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product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2304761050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SalesTerritoryKey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sales territory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3253900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ShipMethodKey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shipping method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407411776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CurrencyKey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FK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Reference to currency dimension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72593442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Quantity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Number of units sold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1990826647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UnitPrice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Price per unit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155509350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UnitCost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Cost per unit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710077959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TotalSales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Total sales amount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29868117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Cost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Total cost amount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209013342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Discount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Discount amount applied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146680693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TaxAmount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Tax amount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2663189155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Freight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DECIMAL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Shipping cost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1555910908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SalesOrderNumber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Unique sales order identifier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460073586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PONumber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Purchase order number from customer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657250850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PaymentMethod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Method of payment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4251631992"/>
                  </a:ext>
                </a:extLst>
              </a:tr>
              <a:tr h="2043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Status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VARCHAR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000" kern="100">
                          <a:effectLst/>
                        </a:rPr>
                        <a:t>Current status of the order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5326" anchor="ctr"/>
                </a:tc>
                <a:extLst>
                  <a:ext uri="{0D108BD9-81ED-4DB2-BD59-A6C34878D82A}">
                    <a16:rowId xmlns:a16="http://schemas.microsoft.com/office/drawing/2014/main" val="300231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283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3F398-CE7E-C402-8749-DB7A2D8B7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BED9B-5F25-28B8-66E5-447D5E66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kern="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FactPurchasing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94AD-4E8A-F59C-F8EB-A248F373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754243" cy="3501957"/>
          </a:xfrm>
        </p:spPr>
        <p:txBody>
          <a:bodyPr>
            <a:noAutofit/>
          </a:bodyPr>
          <a:lstStyle/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FactPurchasing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PurchaseKey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OrderDateKey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DueDateKey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ReceivedDateKey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SupplierKey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DimSupplier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SupplierKey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DimEmployee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EmployeeKey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ShipMethodKey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DimShipMethod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ShipMethodKey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DimWarehouse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Quantity INT,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UnitCost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TotalCost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   Freight DECIMAL(18,2),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TaxAmount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PurchaseOrderNumber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   Status VARCHAR(20),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PaymentTerms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QualityRating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IsUrgent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B7004F-ECCF-C9ED-6706-7DAA19AE7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4192"/>
              </p:ext>
            </p:extLst>
          </p:nvPr>
        </p:nvGraphicFramePr>
        <p:xfrm>
          <a:off x="703182" y="887260"/>
          <a:ext cx="4777382" cy="491373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010600">
                  <a:extLst>
                    <a:ext uri="{9D8B030D-6E8A-4147-A177-3AD203B41FA5}">
                      <a16:colId xmlns:a16="http://schemas.microsoft.com/office/drawing/2014/main" val="2591495522"/>
                    </a:ext>
                  </a:extLst>
                </a:gridCol>
                <a:gridCol w="626122">
                  <a:extLst>
                    <a:ext uri="{9D8B030D-6E8A-4147-A177-3AD203B41FA5}">
                      <a16:colId xmlns:a16="http://schemas.microsoft.com/office/drawing/2014/main" val="3743761545"/>
                    </a:ext>
                  </a:extLst>
                </a:gridCol>
                <a:gridCol w="532536">
                  <a:extLst>
                    <a:ext uri="{9D8B030D-6E8A-4147-A177-3AD203B41FA5}">
                      <a16:colId xmlns:a16="http://schemas.microsoft.com/office/drawing/2014/main" val="2446438454"/>
                    </a:ext>
                  </a:extLst>
                </a:gridCol>
                <a:gridCol w="2608124">
                  <a:extLst>
                    <a:ext uri="{9D8B030D-6E8A-4147-A177-3AD203B41FA5}">
                      <a16:colId xmlns:a16="http://schemas.microsoft.com/office/drawing/2014/main" val="1221671265"/>
                    </a:ext>
                  </a:extLst>
                </a:gridCol>
              </a:tblGrid>
              <a:tr h="2170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all" spc="6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en-US" sz="600" b="1" kern="100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48969" marB="4896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all" spc="6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sz="600" b="1" kern="100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48969" marB="4896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all" spc="60">
                          <a:solidFill>
                            <a:schemeClr val="tx1"/>
                          </a:solidFill>
                          <a:effectLst/>
                        </a:rPr>
                        <a:t>Key Type</a:t>
                      </a:r>
                      <a:endParaRPr lang="en-US" sz="600" b="1" kern="100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48969" marB="4896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all" spc="6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600" b="1" kern="100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48969" marB="48969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358807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PurchaseKey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Unique identifier for each purchase transaction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478985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OrderDateKey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date dimension for order 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70291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DueDateKey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date dimension for due 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617885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ReceivedDateKey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date dimension for receive 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460811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SupplierKey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supplier dimension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928245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product dimension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626715"/>
                  </a:ext>
                </a:extLst>
              </a:tr>
              <a:tr h="3675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EmployeeKey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employee who processed the purchase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80046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ShipMethodKey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shipping method dimension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16626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WarehouseKey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warehouse dimension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92154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CurrencyKey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currency dimension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190156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Number of units purchased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8382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UnitCost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Cost per unit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434110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TotalCost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Total cost amount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070854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Freight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Shipping cost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108692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TaxAmount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Tax amount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440703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PurchaseOrderNumber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Unique purchase order identifier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230823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Current status of the purchase order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98199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PaymentTerms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Payment terms agreed with supplier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68588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QualityRating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Quality rating of received goods (1-5)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033500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600" b="1" kern="100" cap="none" spc="0">
                          <a:solidFill>
                            <a:schemeClr val="tx1"/>
                          </a:solidFill>
                          <a:effectLst/>
                        </a:rPr>
                        <a:t>IsUrgent</a:t>
                      </a:r>
                      <a:endParaRPr lang="en-US" sz="6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Flag for urgent orders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60" marR="39945" marT="26630" marB="4896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8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9151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AAB37-5627-4C63-C206-7E62EE70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CF52B-317D-C6F3-B1DE-22EBD50B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FactInventory</a:t>
            </a: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F959B-C31E-BE7B-B35E-CD3F597B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FactInventory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InventoryKey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DimWarehouse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Quantity INT,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UnitCost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TotalValue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TransactionType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ReferenceNumber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BatchNumber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ExpiryDateKey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DimDate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DateKey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ShelfLocation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ReorderPoint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MaximumStock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StockOutDuration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    </a:t>
            </a:r>
            <a:r>
              <a:rPr lang="en-US" sz="9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QualityStatus</a:t>
            </a: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</a:t>
            </a:r>
          </a:p>
          <a:p>
            <a:pPr marL="0" marR="0" indent="0">
              <a:buNone/>
            </a:pPr>
            <a:r>
              <a:rPr lang="en-US" sz="9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E68BDD-A8E9-3775-F34E-76775CA2A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15226"/>
              </p:ext>
            </p:extLst>
          </p:nvPr>
        </p:nvGraphicFramePr>
        <p:xfrm>
          <a:off x="5987738" y="1055956"/>
          <a:ext cx="5628019" cy="45132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438159">
                  <a:extLst>
                    <a:ext uri="{9D8B030D-6E8A-4147-A177-3AD203B41FA5}">
                      <a16:colId xmlns:a16="http://schemas.microsoft.com/office/drawing/2014/main" val="3022864379"/>
                    </a:ext>
                  </a:extLst>
                </a:gridCol>
                <a:gridCol w="907171">
                  <a:extLst>
                    <a:ext uri="{9D8B030D-6E8A-4147-A177-3AD203B41FA5}">
                      <a16:colId xmlns:a16="http://schemas.microsoft.com/office/drawing/2014/main" val="2082030144"/>
                    </a:ext>
                  </a:extLst>
                </a:gridCol>
                <a:gridCol w="797506">
                  <a:extLst>
                    <a:ext uri="{9D8B030D-6E8A-4147-A177-3AD203B41FA5}">
                      <a16:colId xmlns:a16="http://schemas.microsoft.com/office/drawing/2014/main" val="252131945"/>
                    </a:ext>
                  </a:extLst>
                </a:gridCol>
                <a:gridCol w="2485183">
                  <a:extLst>
                    <a:ext uri="{9D8B030D-6E8A-4147-A177-3AD203B41FA5}">
                      <a16:colId xmlns:a16="http://schemas.microsoft.com/office/drawing/2014/main" val="1994375465"/>
                    </a:ext>
                  </a:extLst>
                </a:gridCol>
              </a:tblGrid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Attribute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Data Type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Key Type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44454641"/>
                  </a:ext>
                </a:extLst>
              </a:tr>
              <a:tr h="4409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InventoryKey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Unique identifier for each inventory record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48314405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DateKey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 to date dimension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2035931708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ProductKey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 to product dimension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3658295486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WarehouseKey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 to warehouse dimension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395606243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Quantity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Current quantity in stock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122000412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UnitCost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DECIMAL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Cost per unit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50779486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TotalValue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DECIMAL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Total inventory value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624917086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TransactionType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Type of inventory transaction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110694220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ReferenceNumber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 to related transaction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3095270055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BatchNumber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Production batch number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744681028"/>
                  </a:ext>
                </a:extLst>
              </a:tr>
              <a:tr h="4409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ExpiryDateKey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FK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Reference to date dimension for expiry date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98549909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ShelfLocation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Storage location in warehouse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1224678769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ReorderPoint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Minimum quantity to trigger reorder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2926868349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MaximumStock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Maximum allowed quantity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3765410130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StockOutDuration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Duration of stock-out in hours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2114718606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QualityStatus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Current quality status of inventory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20" marR="8020" marT="8020" marB="8020" anchor="ctr"/>
                </a:tc>
                <a:extLst>
                  <a:ext uri="{0D108BD9-81ED-4DB2-BD59-A6C34878D82A}">
                    <a16:rowId xmlns:a16="http://schemas.microsoft.com/office/drawing/2014/main" val="356952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6355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027B1-0353-5F65-E050-70D2A5190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2E707-C2FA-F38E-AC1F-2A47758E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D2DA-1298-A963-3074-9C401F66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1878001" cy="3511943"/>
          </a:xfrm>
        </p:spPr>
        <p:txBody>
          <a:bodyPr anchor="ctr">
            <a:normAutofit/>
          </a:bodyPr>
          <a:lstStyle/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DimProduct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ProductKey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IDENTITY(1,1) PRIMARY KEY,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SubcategoryKey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 FOREIGN KEY REFERENCES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DimProductSubcategory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SubcategoryKey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ProductID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ProductName VARCHAR(100),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StandardCost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ListPrice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DECIMAL(18,2),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Color VARCHAR(20),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Size VARCHAR(10),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Weight DECIMAL(8,2),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UnitMeasure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VARCHAR(10),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B56E69-BF3C-D3FF-0FBE-4AEAA5EA8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4291"/>
              </p:ext>
            </p:extLst>
          </p:nvPr>
        </p:nvGraphicFramePr>
        <p:xfrm>
          <a:off x="6470861" y="650494"/>
          <a:ext cx="4661772" cy="5324152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174196">
                  <a:extLst>
                    <a:ext uri="{9D8B030D-6E8A-4147-A177-3AD203B41FA5}">
                      <a16:colId xmlns:a16="http://schemas.microsoft.com/office/drawing/2014/main" val="1532638267"/>
                    </a:ext>
                  </a:extLst>
                </a:gridCol>
                <a:gridCol w="823701">
                  <a:extLst>
                    <a:ext uri="{9D8B030D-6E8A-4147-A177-3AD203B41FA5}">
                      <a16:colId xmlns:a16="http://schemas.microsoft.com/office/drawing/2014/main" val="2377973553"/>
                    </a:ext>
                  </a:extLst>
                </a:gridCol>
                <a:gridCol w="823701">
                  <a:extLst>
                    <a:ext uri="{9D8B030D-6E8A-4147-A177-3AD203B41FA5}">
                      <a16:colId xmlns:a16="http://schemas.microsoft.com/office/drawing/2014/main" val="3547888634"/>
                    </a:ext>
                  </a:extLst>
                </a:gridCol>
                <a:gridCol w="1840174">
                  <a:extLst>
                    <a:ext uri="{9D8B030D-6E8A-4147-A177-3AD203B41FA5}">
                      <a16:colId xmlns:a16="http://schemas.microsoft.com/office/drawing/2014/main" val="112329862"/>
                    </a:ext>
                  </a:extLst>
                </a:gridCol>
              </a:tblGrid>
              <a:tr h="2996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300" b="0" kern="100" cap="none" spc="0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3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300" b="0" kern="100" cap="none" spc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  <a:endParaRPr lang="en-US" sz="13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300" b="0" kern="100" cap="none" spc="0">
                          <a:solidFill>
                            <a:schemeClr val="bg1"/>
                          </a:solidFill>
                          <a:effectLst/>
                        </a:rPr>
                        <a:t>Key Type</a:t>
                      </a:r>
                      <a:endParaRPr lang="en-US" sz="13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300" b="0" kern="100" cap="none" spc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3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04649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ProductKey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Unique identifier for each product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58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SubcategoryKey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FK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Reference to product subcategory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402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ProductID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Business identifier for the product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2014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ProductName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Name of the product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43756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StandardCost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Standard manufacturing cost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65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ListPrice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Suggested retail price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5159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Product color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92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Product size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1444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Product weight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5808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UnitMeasure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Unit of measurement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4033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ProductLine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Product line category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3661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Style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Style classification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3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ModelName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Model name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8613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Detailed product description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3874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SafetyStockLevel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Minimum safety stock quantity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5507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ReorderPoint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Quantity triggering reorder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4741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DaysToManufacture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Production time in days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585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ProductStatus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Current product status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5256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IsDiscontinued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BIT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Discontinued flag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963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b="1" kern="100" cap="none" spc="0">
                          <a:solidFill>
                            <a:schemeClr val="tx1"/>
                          </a:solidFill>
                          <a:effectLst/>
                        </a:rPr>
                        <a:t>DiscontinuedDate</a:t>
                      </a:r>
                      <a:endParaRPr lang="en-US" sz="900" b="1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Date product was discontinued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44" marR="5244" marT="71659" marB="524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91201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D2C6-E984-8CDA-B245-B24AB49B9CC7}"/>
              </a:ext>
            </a:extLst>
          </p:cNvPr>
          <p:cNvSpPr txBox="1">
            <a:spLocks/>
          </p:cNvSpPr>
          <p:nvPr/>
        </p:nvSpPr>
        <p:spPr>
          <a:xfrm>
            <a:off x="2914132" y="2031101"/>
            <a:ext cx="1878001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ProductLine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Style VARCHAR(20),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ModelName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Description TEXT,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SafetyStockLevel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ReorderPoint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DaysToManufacture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ProductStatus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VARCHAR(20),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IsDiscontinued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BIT,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DiscontinuedDate</a:t>
            </a: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DATE</a:t>
            </a:r>
          </a:p>
          <a:p>
            <a:pPr marL="0" marR="0" indent="0">
              <a:buNone/>
            </a:pPr>
            <a:r>
              <a:rPr lang="en-US" sz="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8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84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2993</Words>
  <Application>Microsoft Office PowerPoint</Application>
  <PresentationFormat>Widescreen</PresentationFormat>
  <Paragraphs>948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Times New Roman</vt:lpstr>
      <vt:lpstr>Office Theme</vt:lpstr>
      <vt:lpstr>Custom Design</vt:lpstr>
      <vt:lpstr>AdventureWorks</vt:lpstr>
      <vt:lpstr>Project Overview</vt:lpstr>
      <vt:lpstr>Scope</vt:lpstr>
      <vt:lpstr>PowerPoint Presentation</vt:lpstr>
      <vt:lpstr>Queries and Tables</vt:lpstr>
      <vt:lpstr>FactSales</vt:lpstr>
      <vt:lpstr>FactPurchasing</vt:lpstr>
      <vt:lpstr>FactInventory</vt:lpstr>
      <vt:lpstr>DimProduct</vt:lpstr>
      <vt:lpstr>DimProductSubCategory</vt:lpstr>
      <vt:lpstr>DimProductCategory</vt:lpstr>
      <vt:lpstr>DimCustomer</vt:lpstr>
      <vt:lpstr>DimCustomerType</vt:lpstr>
      <vt:lpstr>DimEmployee</vt:lpstr>
      <vt:lpstr>DimDepartment</vt:lpstr>
      <vt:lpstr>DimDate</vt:lpstr>
      <vt:lpstr>DimSupplier</vt:lpstr>
      <vt:lpstr>DimWarehouse</vt:lpstr>
      <vt:lpstr>DimTerritory</vt:lpstr>
      <vt:lpstr>DimShipMethod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</vt:lpstr>
      <vt:lpstr>Future Expansion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Patil, Harshwardhan Kiran</dc:creator>
  <cp:lastModifiedBy>Amlani, Tanvi Rupeshkumar</cp:lastModifiedBy>
  <cp:revision>13</cp:revision>
  <dcterms:created xsi:type="dcterms:W3CDTF">2024-11-13T00:27:57Z</dcterms:created>
  <dcterms:modified xsi:type="dcterms:W3CDTF">2025-05-29T23:24:46Z</dcterms:modified>
</cp:coreProperties>
</file>